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43"/>
  </p:notesMasterIdLst>
  <p:handoutMasterIdLst>
    <p:handoutMasterId r:id="rId44"/>
  </p:handoutMasterIdLst>
  <p:sldIdLst>
    <p:sldId id="270" r:id="rId3"/>
    <p:sldId id="338" r:id="rId4"/>
    <p:sldId id="339" r:id="rId5"/>
    <p:sldId id="340" r:id="rId6"/>
    <p:sldId id="341" r:id="rId7"/>
    <p:sldId id="342" r:id="rId8"/>
    <p:sldId id="343" r:id="rId9"/>
    <p:sldId id="344" r:id="rId10"/>
    <p:sldId id="345" r:id="rId11"/>
    <p:sldId id="346" r:id="rId12"/>
    <p:sldId id="347" r:id="rId13"/>
    <p:sldId id="348" r:id="rId14"/>
    <p:sldId id="349" r:id="rId15"/>
    <p:sldId id="408" r:id="rId16"/>
    <p:sldId id="396" r:id="rId17"/>
    <p:sldId id="397" r:id="rId18"/>
    <p:sldId id="352" r:id="rId19"/>
    <p:sldId id="353" r:id="rId20"/>
    <p:sldId id="398" r:id="rId21"/>
    <p:sldId id="354" r:id="rId22"/>
    <p:sldId id="356" r:id="rId23"/>
    <p:sldId id="399" r:id="rId24"/>
    <p:sldId id="355" r:id="rId25"/>
    <p:sldId id="357" r:id="rId26"/>
    <p:sldId id="358" r:id="rId27"/>
    <p:sldId id="359" r:id="rId28"/>
    <p:sldId id="360" r:id="rId29"/>
    <p:sldId id="361" r:id="rId30"/>
    <p:sldId id="362" r:id="rId31"/>
    <p:sldId id="403" r:id="rId32"/>
    <p:sldId id="404" r:id="rId33"/>
    <p:sldId id="405" r:id="rId34"/>
    <p:sldId id="406" r:id="rId35"/>
    <p:sldId id="407" r:id="rId36"/>
    <p:sldId id="363" r:id="rId37"/>
    <p:sldId id="364" r:id="rId38"/>
    <p:sldId id="365" r:id="rId39"/>
    <p:sldId id="400" r:id="rId40"/>
    <p:sldId id="366" r:id="rId41"/>
    <p:sldId id="392" r:id="rId42"/>
  </p:sldIdLst>
  <p:sldSz cx="9144000" cy="6858000" type="screen4x3"/>
  <p:notesSz cx="7023100" cy="93091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9A715"/>
    <a:srgbClr val="69501D"/>
    <a:srgbClr val="C79839"/>
    <a:srgbClr val="EB9F15"/>
    <a:srgbClr val="FFCC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80995" autoAdjust="0"/>
  </p:normalViewPr>
  <p:slideViewPr>
    <p:cSldViewPr>
      <p:cViewPr varScale="1">
        <p:scale>
          <a:sx n="91" d="100"/>
          <a:sy n="91"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194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pieChart>
        <c:varyColors val="1"/>
        <c:ser>
          <c:idx val="0"/>
          <c:order val="0"/>
          <c:tx>
            <c:strRef>
              <c:f>Sheet1!$B$1</c:f>
              <c:strCache>
                <c:ptCount val="1"/>
                <c:pt idx="0">
                  <c:v>Column1</c:v>
                </c:pt>
              </c:strCache>
            </c:strRef>
          </c:tx>
          <c:spPr>
            <a:solidFill>
              <a:schemeClr val="accent1"/>
            </a:solidFill>
          </c:spPr>
          <c:dPt>
            <c:idx val="0"/>
            <c:bubble3D val="0"/>
            <c:spPr>
              <a:solidFill>
                <a:srgbClr val="FF9900"/>
              </a:solidFill>
            </c:spPr>
          </c:dPt>
          <c:dPt>
            <c:idx val="1"/>
            <c:bubble3D val="0"/>
            <c:spPr>
              <a:solidFill>
                <a:srgbClr val="7030A0"/>
              </a:solidFill>
            </c:spPr>
          </c:dPt>
          <c:dPt>
            <c:idx val="2"/>
            <c:bubble3D val="0"/>
            <c:spPr>
              <a:solidFill>
                <a:srgbClr val="002060"/>
              </a:solidFill>
            </c:spPr>
          </c:dPt>
          <c:dPt>
            <c:idx val="3"/>
            <c:bubble3D val="0"/>
            <c:spPr>
              <a:solidFill>
                <a:srgbClr val="00B050"/>
              </a:solidFill>
            </c:spPr>
          </c:dPt>
          <c:dPt>
            <c:idx val="4"/>
            <c:bubble3D val="0"/>
            <c:spPr>
              <a:solidFill>
                <a:srgbClr val="FFFF00"/>
              </a:solidFill>
            </c:spPr>
          </c:dPt>
          <c:cat>
            <c:strRef>
              <c:f>Sheet1!$A$2:$A$6</c:f>
              <c:strCache>
                <c:ptCount val="5"/>
                <c:pt idx="0">
                  <c:v>Staff/Representation</c:v>
                </c:pt>
                <c:pt idx="1">
                  <c:v>Organizing</c:v>
                </c:pt>
                <c:pt idx="2">
                  <c:v>Administrative Expenses and Supplies</c:v>
                </c:pt>
                <c:pt idx="3">
                  <c:v>Utilities</c:v>
                </c:pt>
                <c:pt idx="4">
                  <c:v>Professional Services</c:v>
                </c:pt>
              </c:strCache>
            </c:strRef>
          </c:cat>
          <c:val>
            <c:numRef>
              <c:f>Sheet1!$B$2:$B$6</c:f>
              <c:numCache>
                <c:formatCode>General</c:formatCode>
                <c:ptCount val="5"/>
                <c:pt idx="0">
                  <c:v>60</c:v>
                </c:pt>
                <c:pt idx="1">
                  <c:v>10</c:v>
                </c:pt>
                <c:pt idx="2">
                  <c:v>20</c:v>
                </c:pt>
                <c:pt idx="3">
                  <c:v>5</c:v>
                </c:pt>
                <c:pt idx="4">
                  <c:v>5</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b="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ayout>
        <c:manualLayout>
          <c:xMode val="edge"/>
          <c:yMode val="edge"/>
          <c:x val="0.62929157503960664"/>
          <c:y val="6.6343008106783022E-2"/>
          <c:w val="0.36144915913288667"/>
          <c:h val="0.92624044871776456"/>
        </c:manualLayout>
      </c:layout>
      <c:overlay val="0"/>
      <c:spPr>
        <a:ln>
          <a:solidFill>
            <a:srgbClr val="002060"/>
          </a:solidFill>
        </a:ln>
      </c:sp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E3614-2E08-4677-B87D-BBEB66A49711}" type="doc">
      <dgm:prSet loTypeId="urn:microsoft.com/office/officeart/2005/8/layout/pyramid1" loCatId="pyramid" qsTypeId="urn:microsoft.com/office/officeart/2005/8/quickstyle/simple1" qsCatId="simple" csTypeId="urn:microsoft.com/office/officeart/2005/8/colors/accent1_2" csCatId="accent1" phldr="1"/>
      <dgm:spPr/>
    </dgm:pt>
    <dgm:pt modelId="{617A8F3F-7D52-46C2-8230-E8FB9C0CA92A}">
      <dgm:prSet custT="1"/>
      <dgm:spPr>
        <a:solidFill>
          <a:srgbClr val="FF99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IU</a:t>
          </a:r>
          <a:endParaRPr kumimoji="0" lang="en-US" sz="1600" b="0" i="0" u="none" strike="noStrike" cap="none" normalizeH="0" baseline="0" dirty="0" smtClean="0">
            <a:ln>
              <a:noFill/>
            </a:ln>
            <a:solidFill>
              <a:schemeClr val="bg1"/>
            </a:solidFill>
            <a:effectLst/>
            <a:latin typeface="Arial Narrow" pitchFamily="34" charset="0"/>
          </a:endParaRPr>
        </a:p>
      </dgm:t>
    </dgm:pt>
    <dgm:pt modelId="{A88DD4E9-7E95-4D67-8909-448F56740C8E}" type="parTrans" cxnId="{AD78A3DE-D0FB-48C8-B9EE-85E5FF8CC4FC}">
      <dgm:prSet/>
      <dgm:spPr/>
      <dgm:t>
        <a:bodyPr/>
        <a:lstStyle/>
        <a:p>
          <a:endParaRPr lang="en-US"/>
        </a:p>
      </dgm:t>
    </dgm:pt>
    <dgm:pt modelId="{C58C2E80-3BE6-4567-B798-F23A970721BA}" type="sibTrans" cxnId="{AD78A3DE-D0FB-48C8-B9EE-85E5FF8CC4FC}">
      <dgm:prSet/>
      <dgm:spPr/>
      <dgm:t>
        <a:bodyPr/>
        <a:lstStyle/>
        <a:p>
          <a:endParaRPr lang="en-US"/>
        </a:p>
      </dgm:t>
    </dgm:pt>
    <dgm:pt modelId="{B03A527B-BA42-4A34-A78F-B4DA719C479A}">
      <dgm:prSet custT="1"/>
      <dgm:spPr>
        <a:solidFill>
          <a:srgbClr val="FF99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9 Regional Offices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bg1"/>
              </a:solidFill>
              <a:effectLst/>
              <a:latin typeface="Times New Roman" pitchFamily="18" charset="0"/>
            </a:rPr>
            <a:t>Canadian Sub-Region</a:t>
          </a:r>
          <a:endParaRPr kumimoji="0" lang="en-US" sz="1400" b="0" i="1" u="none" strike="noStrike" cap="none" normalizeH="0" baseline="0" dirty="0" smtClean="0">
            <a:ln>
              <a:noFill/>
            </a:ln>
            <a:solidFill>
              <a:schemeClr val="bg1"/>
            </a:solidFill>
            <a:effectLst/>
            <a:latin typeface="Arial Narrow" pitchFamily="34" charset="0"/>
          </a:endParaRPr>
        </a:p>
      </dgm:t>
    </dgm:pt>
    <dgm:pt modelId="{0EAAF014-AD21-4F70-A95E-FF53BA2EDFC6}" type="parTrans" cxnId="{BEDC5FB0-965C-4119-A2CA-189DA5644712}">
      <dgm:prSet/>
      <dgm:spPr/>
      <dgm:t>
        <a:bodyPr/>
        <a:lstStyle/>
        <a:p>
          <a:endParaRPr lang="en-US"/>
        </a:p>
      </dgm:t>
    </dgm:pt>
    <dgm:pt modelId="{74846766-FF20-4B74-8D6A-F3D30B695401}" type="sibTrans" cxnId="{BEDC5FB0-965C-4119-A2CA-189DA5644712}">
      <dgm:prSet/>
      <dgm:spPr/>
      <dgm:t>
        <a:bodyPr/>
        <a:lstStyle/>
        <a:p>
          <a:endParaRPr lang="en-US"/>
        </a:p>
      </dgm:t>
    </dgm:pt>
    <dgm:pt modelId="{C15BBFAF-5AD9-461A-9468-ABCCB5E4B6BB}">
      <dgm:prSet custT="1"/>
      <dgm:spPr>
        <a:solidFill>
          <a:srgbClr val="FF99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District Councils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(44)</a:t>
          </a:r>
          <a:endParaRPr kumimoji="0" lang="en-US" sz="1400" b="0" i="0" u="none" strike="noStrike" cap="none" normalizeH="0" baseline="0" dirty="0" smtClean="0">
            <a:ln>
              <a:noFill/>
            </a:ln>
            <a:solidFill>
              <a:schemeClr val="bg1"/>
            </a:solidFill>
            <a:effectLst/>
            <a:latin typeface="Arial Narrow" pitchFamily="34" charset="0"/>
          </a:endParaRPr>
        </a:p>
      </dgm:t>
    </dgm:pt>
    <dgm:pt modelId="{EE141BC2-C07C-4365-8B85-AF2EDEBB9B09}" type="parTrans" cxnId="{7A09DD65-EBD6-4060-904E-4094497C7945}">
      <dgm:prSet/>
      <dgm:spPr/>
      <dgm:t>
        <a:bodyPr/>
        <a:lstStyle/>
        <a:p>
          <a:endParaRPr lang="en-US"/>
        </a:p>
      </dgm:t>
    </dgm:pt>
    <dgm:pt modelId="{1D060E43-24E7-45FE-B938-7BD509B72503}" type="sibTrans" cxnId="{7A09DD65-EBD6-4060-904E-4094497C7945}">
      <dgm:prSet/>
      <dgm:spPr/>
      <dgm:t>
        <a:bodyPr/>
        <a:lstStyle/>
        <a:p>
          <a:endParaRPr lang="en-US"/>
        </a:p>
      </dgm:t>
    </dgm:pt>
    <dgm:pt modelId="{B71EDCED-D16F-48EE-9586-C5AE7C60B4B5}">
      <dgm:prSet custT="1"/>
      <dgm:spPr>
        <a:solidFill>
          <a:srgbClr val="FF99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Local Unions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(379)</a:t>
          </a:r>
          <a:endParaRPr kumimoji="0" lang="en-US" sz="1400" b="0" i="0" u="none" strike="noStrike" cap="none" normalizeH="0" baseline="0" dirty="0" smtClean="0">
            <a:ln>
              <a:noFill/>
            </a:ln>
            <a:solidFill>
              <a:schemeClr val="bg1"/>
            </a:solidFill>
            <a:effectLst/>
            <a:latin typeface="Arial Narrow" pitchFamily="34" charset="0"/>
          </a:endParaRPr>
        </a:p>
      </dgm:t>
    </dgm:pt>
    <dgm:pt modelId="{A5B6742C-D30F-4381-8799-125DBA9E29FB}" type="parTrans" cxnId="{B72FE11D-0C1E-487F-8FD2-BC8C3B4EA5A5}">
      <dgm:prSet/>
      <dgm:spPr/>
      <dgm:t>
        <a:bodyPr/>
        <a:lstStyle/>
        <a:p>
          <a:endParaRPr lang="en-US"/>
        </a:p>
      </dgm:t>
    </dgm:pt>
    <dgm:pt modelId="{5A517A08-CC89-4AA6-82D6-1BAB3133B41E}" type="sibTrans" cxnId="{B72FE11D-0C1E-487F-8FD2-BC8C3B4EA5A5}">
      <dgm:prSet/>
      <dgm:spPr/>
      <dgm:t>
        <a:bodyPr/>
        <a:lstStyle/>
        <a:p>
          <a:endParaRPr lang="en-US"/>
        </a:p>
      </dgm:t>
    </dgm:pt>
    <dgm:pt modelId="{E92ECCA4-A4AE-486E-BED2-E176A57317E6}" type="pres">
      <dgm:prSet presAssocID="{91FE3614-2E08-4677-B87D-BBEB66A49711}" presName="Name0" presStyleCnt="0">
        <dgm:presLayoutVars>
          <dgm:dir/>
          <dgm:animLvl val="lvl"/>
          <dgm:resizeHandles val="exact"/>
        </dgm:presLayoutVars>
      </dgm:prSet>
      <dgm:spPr/>
    </dgm:pt>
    <dgm:pt modelId="{3FA70713-7AFC-491C-9233-0CD3CF8830BA}" type="pres">
      <dgm:prSet presAssocID="{617A8F3F-7D52-46C2-8230-E8FB9C0CA92A}" presName="Name8" presStyleCnt="0"/>
      <dgm:spPr/>
    </dgm:pt>
    <dgm:pt modelId="{F389DE92-3B59-4421-AB72-DE77E429371F}" type="pres">
      <dgm:prSet presAssocID="{617A8F3F-7D52-46C2-8230-E8FB9C0CA92A}" presName="level" presStyleLbl="node1" presStyleIdx="0" presStyleCnt="4">
        <dgm:presLayoutVars>
          <dgm:chMax val="1"/>
          <dgm:bulletEnabled val="1"/>
        </dgm:presLayoutVars>
      </dgm:prSet>
      <dgm:spPr/>
      <dgm:t>
        <a:bodyPr/>
        <a:lstStyle/>
        <a:p>
          <a:endParaRPr lang="en-US"/>
        </a:p>
      </dgm:t>
    </dgm:pt>
    <dgm:pt modelId="{89D87E50-9802-4FBB-AA23-2F101F7A06E5}" type="pres">
      <dgm:prSet presAssocID="{617A8F3F-7D52-46C2-8230-E8FB9C0CA92A}" presName="levelTx" presStyleLbl="revTx" presStyleIdx="0" presStyleCnt="0">
        <dgm:presLayoutVars>
          <dgm:chMax val="1"/>
          <dgm:bulletEnabled val="1"/>
        </dgm:presLayoutVars>
      </dgm:prSet>
      <dgm:spPr/>
      <dgm:t>
        <a:bodyPr/>
        <a:lstStyle/>
        <a:p>
          <a:endParaRPr lang="en-US"/>
        </a:p>
      </dgm:t>
    </dgm:pt>
    <dgm:pt modelId="{B9A65947-5B11-4949-ACE9-6D4BFD887EB2}" type="pres">
      <dgm:prSet presAssocID="{B03A527B-BA42-4A34-A78F-B4DA719C479A}" presName="Name8" presStyleCnt="0"/>
      <dgm:spPr/>
    </dgm:pt>
    <dgm:pt modelId="{D9399FC0-B121-4D6E-B2B2-C432D5A9F8C8}" type="pres">
      <dgm:prSet presAssocID="{B03A527B-BA42-4A34-A78F-B4DA719C479A}" presName="level" presStyleLbl="node1" presStyleIdx="1" presStyleCnt="4">
        <dgm:presLayoutVars>
          <dgm:chMax val="1"/>
          <dgm:bulletEnabled val="1"/>
        </dgm:presLayoutVars>
      </dgm:prSet>
      <dgm:spPr/>
      <dgm:t>
        <a:bodyPr/>
        <a:lstStyle/>
        <a:p>
          <a:endParaRPr lang="en-US"/>
        </a:p>
      </dgm:t>
    </dgm:pt>
    <dgm:pt modelId="{BC13D383-91BB-4626-BA9B-3E6C99CA2DBC}" type="pres">
      <dgm:prSet presAssocID="{B03A527B-BA42-4A34-A78F-B4DA719C479A}" presName="levelTx" presStyleLbl="revTx" presStyleIdx="0" presStyleCnt="0">
        <dgm:presLayoutVars>
          <dgm:chMax val="1"/>
          <dgm:bulletEnabled val="1"/>
        </dgm:presLayoutVars>
      </dgm:prSet>
      <dgm:spPr/>
      <dgm:t>
        <a:bodyPr/>
        <a:lstStyle/>
        <a:p>
          <a:endParaRPr lang="en-US"/>
        </a:p>
      </dgm:t>
    </dgm:pt>
    <dgm:pt modelId="{F5AAF359-6C09-481D-AEB7-5400A577B247}" type="pres">
      <dgm:prSet presAssocID="{C15BBFAF-5AD9-461A-9468-ABCCB5E4B6BB}" presName="Name8" presStyleCnt="0"/>
      <dgm:spPr/>
    </dgm:pt>
    <dgm:pt modelId="{37AB35D7-BC4C-4CF5-B081-13D880BCDF09}" type="pres">
      <dgm:prSet presAssocID="{C15BBFAF-5AD9-461A-9468-ABCCB5E4B6BB}" presName="level" presStyleLbl="node1" presStyleIdx="2" presStyleCnt="4">
        <dgm:presLayoutVars>
          <dgm:chMax val="1"/>
          <dgm:bulletEnabled val="1"/>
        </dgm:presLayoutVars>
      </dgm:prSet>
      <dgm:spPr/>
      <dgm:t>
        <a:bodyPr/>
        <a:lstStyle/>
        <a:p>
          <a:endParaRPr lang="en-US"/>
        </a:p>
      </dgm:t>
    </dgm:pt>
    <dgm:pt modelId="{E676745F-CF3B-451E-A80D-C867996253D4}" type="pres">
      <dgm:prSet presAssocID="{C15BBFAF-5AD9-461A-9468-ABCCB5E4B6BB}" presName="levelTx" presStyleLbl="revTx" presStyleIdx="0" presStyleCnt="0">
        <dgm:presLayoutVars>
          <dgm:chMax val="1"/>
          <dgm:bulletEnabled val="1"/>
        </dgm:presLayoutVars>
      </dgm:prSet>
      <dgm:spPr/>
      <dgm:t>
        <a:bodyPr/>
        <a:lstStyle/>
        <a:p>
          <a:endParaRPr lang="en-US"/>
        </a:p>
      </dgm:t>
    </dgm:pt>
    <dgm:pt modelId="{37611CE0-E6B2-4EFF-8080-207F0823B0AF}" type="pres">
      <dgm:prSet presAssocID="{B71EDCED-D16F-48EE-9586-C5AE7C60B4B5}" presName="Name8" presStyleCnt="0"/>
      <dgm:spPr/>
    </dgm:pt>
    <dgm:pt modelId="{C20925EE-2C47-4BBD-910F-51D85323E00B}" type="pres">
      <dgm:prSet presAssocID="{B71EDCED-D16F-48EE-9586-C5AE7C60B4B5}" presName="level" presStyleLbl="node1" presStyleIdx="3" presStyleCnt="4">
        <dgm:presLayoutVars>
          <dgm:chMax val="1"/>
          <dgm:bulletEnabled val="1"/>
        </dgm:presLayoutVars>
      </dgm:prSet>
      <dgm:spPr/>
      <dgm:t>
        <a:bodyPr/>
        <a:lstStyle/>
        <a:p>
          <a:endParaRPr lang="en-US"/>
        </a:p>
      </dgm:t>
    </dgm:pt>
    <dgm:pt modelId="{874BB544-4CC0-4600-934C-E3E36CD218B1}" type="pres">
      <dgm:prSet presAssocID="{B71EDCED-D16F-48EE-9586-C5AE7C60B4B5}" presName="levelTx" presStyleLbl="revTx" presStyleIdx="0" presStyleCnt="0">
        <dgm:presLayoutVars>
          <dgm:chMax val="1"/>
          <dgm:bulletEnabled val="1"/>
        </dgm:presLayoutVars>
      </dgm:prSet>
      <dgm:spPr/>
      <dgm:t>
        <a:bodyPr/>
        <a:lstStyle/>
        <a:p>
          <a:endParaRPr lang="en-US"/>
        </a:p>
      </dgm:t>
    </dgm:pt>
  </dgm:ptLst>
  <dgm:cxnLst>
    <dgm:cxn modelId="{C92B1E29-D6CF-496C-A6F6-9A94081D0ED0}" type="presOf" srcId="{617A8F3F-7D52-46C2-8230-E8FB9C0CA92A}" destId="{89D87E50-9802-4FBB-AA23-2F101F7A06E5}" srcOrd="1" destOrd="0" presId="urn:microsoft.com/office/officeart/2005/8/layout/pyramid1"/>
    <dgm:cxn modelId="{7A09DD65-EBD6-4060-904E-4094497C7945}" srcId="{91FE3614-2E08-4677-B87D-BBEB66A49711}" destId="{C15BBFAF-5AD9-461A-9468-ABCCB5E4B6BB}" srcOrd="2" destOrd="0" parTransId="{EE141BC2-C07C-4365-8B85-AF2EDEBB9B09}" sibTransId="{1D060E43-24E7-45FE-B938-7BD509B72503}"/>
    <dgm:cxn modelId="{5891B747-D03F-43D3-97B5-D93A21FC332D}" type="presOf" srcId="{B71EDCED-D16F-48EE-9586-C5AE7C60B4B5}" destId="{874BB544-4CC0-4600-934C-E3E36CD218B1}" srcOrd="1" destOrd="0" presId="urn:microsoft.com/office/officeart/2005/8/layout/pyramid1"/>
    <dgm:cxn modelId="{B56481C8-6066-4337-97D8-2ADA00D6CDFA}" type="presOf" srcId="{B71EDCED-D16F-48EE-9586-C5AE7C60B4B5}" destId="{C20925EE-2C47-4BBD-910F-51D85323E00B}" srcOrd="0" destOrd="0" presId="urn:microsoft.com/office/officeart/2005/8/layout/pyramid1"/>
    <dgm:cxn modelId="{CC72D66F-71C3-4460-91D6-0F35F0586361}" type="presOf" srcId="{B03A527B-BA42-4A34-A78F-B4DA719C479A}" destId="{BC13D383-91BB-4626-BA9B-3E6C99CA2DBC}" srcOrd="1" destOrd="0" presId="urn:microsoft.com/office/officeart/2005/8/layout/pyramid1"/>
    <dgm:cxn modelId="{96B7FFB0-31AA-4BF3-8889-B1D4AC96F5E8}" type="presOf" srcId="{B03A527B-BA42-4A34-A78F-B4DA719C479A}" destId="{D9399FC0-B121-4D6E-B2B2-C432D5A9F8C8}" srcOrd="0" destOrd="0" presId="urn:microsoft.com/office/officeart/2005/8/layout/pyramid1"/>
    <dgm:cxn modelId="{17CBB9C1-30D2-4D6D-A94D-E16FB8FA8772}" type="presOf" srcId="{617A8F3F-7D52-46C2-8230-E8FB9C0CA92A}" destId="{F389DE92-3B59-4421-AB72-DE77E429371F}" srcOrd="0" destOrd="0" presId="urn:microsoft.com/office/officeart/2005/8/layout/pyramid1"/>
    <dgm:cxn modelId="{B72FE11D-0C1E-487F-8FD2-BC8C3B4EA5A5}" srcId="{91FE3614-2E08-4677-B87D-BBEB66A49711}" destId="{B71EDCED-D16F-48EE-9586-C5AE7C60B4B5}" srcOrd="3" destOrd="0" parTransId="{A5B6742C-D30F-4381-8799-125DBA9E29FB}" sibTransId="{5A517A08-CC89-4AA6-82D6-1BAB3133B41E}"/>
    <dgm:cxn modelId="{AD78A3DE-D0FB-48C8-B9EE-85E5FF8CC4FC}" srcId="{91FE3614-2E08-4677-B87D-BBEB66A49711}" destId="{617A8F3F-7D52-46C2-8230-E8FB9C0CA92A}" srcOrd="0" destOrd="0" parTransId="{A88DD4E9-7E95-4D67-8909-448F56740C8E}" sibTransId="{C58C2E80-3BE6-4567-B798-F23A970721BA}"/>
    <dgm:cxn modelId="{DBC92F51-D640-4F88-8C43-C10FA1EE9F75}" type="presOf" srcId="{C15BBFAF-5AD9-461A-9468-ABCCB5E4B6BB}" destId="{37AB35D7-BC4C-4CF5-B081-13D880BCDF09}" srcOrd="0" destOrd="0" presId="urn:microsoft.com/office/officeart/2005/8/layout/pyramid1"/>
    <dgm:cxn modelId="{53A37BA0-7361-489D-BE9A-5248AE83A9B8}" type="presOf" srcId="{91FE3614-2E08-4677-B87D-BBEB66A49711}" destId="{E92ECCA4-A4AE-486E-BED2-E176A57317E6}" srcOrd="0" destOrd="0" presId="urn:microsoft.com/office/officeart/2005/8/layout/pyramid1"/>
    <dgm:cxn modelId="{BEDC5FB0-965C-4119-A2CA-189DA5644712}" srcId="{91FE3614-2E08-4677-B87D-BBEB66A49711}" destId="{B03A527B-BA42-4A34-A78F-B4DA719C479A}" srcOrd="1" destOrd="0" parTransId="{0EAAF014-AD21-4F70-A95E-FF53BA2EDFC6}" sibTransId="{74846766-FF20-4B74-8D6A-F3D30B695401}"/>
    <dgm:cxn modelId="{49C7F813-944E-4AEC-808C-32BE10A9EC45}" type="presOf" srcId="{C15BBFAF-5AD9-461A-9468-ABCCB5E4B6BB}" destId="{E676745F-CF3B-451E-A80D-C867996253D4}" srcOrd="1" destOrd="0" presId="urn:microsoft.com/office/officeart/2005/8/layout/pyramid1"/>
    <dgm:cxn modelId="{12C53637-53BB-4098-9F64-918C4461FFB3}" type="presParOf" srcId="{E92ECCA4-A4AE-486E-BED2-E176A57317E6}" destId="{3FA70713-7AFC-491C-9233-0CD3CF8830BA}" srcOrd="0" destOrd="0" presId="urn:microsoft.com/office/officeart/2005/8/layout/pyramid1"/>
    <dgm:cxn modelId="{37398589-54A7-41AB-AD21-627C37B733E6}" type="presParOf" srcId="{3FA70713-7AFC-491C-9233-0CD3CF8830BA}" destId="{F389DE92-3B59-4421-AB72-DE77E429371F}" srcOrd="0" destOrd="0" presId="urn:microsoft.com/office/officeart/2005/8/layout/pyramid1"/>
    <dgm:cxn modelId="{30C2CF42-54E1-42CE-A78A-1257E9A4F937}" type="presParOf" srcId="{3FA70713-7AFC-491C-9233-0CD3CF8830BA}" destId="{89D87E50-9802-4FBB-AA23-2F101F7A06E5}" srcOrd="1" destOrd="0" presId="urn:microsoft.com/office/officeart/2005/8/layout/pyramid1"/>
    <dgm:cxn modelId="{EED9DCD8-6132-48D6-888E-DF17C0A07E3D}" type="presParOf" srcId="{E92ECCA4-A4AE-486E-BED2-E176A57317E6}" destId="{B9A65947-5B11-4949-ACE9-6D4BFD887EB2}" srcOrd="1" destOrd="0" presId="urn:microsoft.com/office/officeart/2005/8/layout/pyramid1"/>
    <dgm:cxn modelId="{D899E991-E39D-4EAC-952D-EF5D4D3E7CBA}" type="presParOf" srcId="{B9A65947-5B11-4949-ACE9-6D4BFD887EB2}" destId="{D9399FC0-B121-4D6E-B2B2-C432D5A9F8C8}" srcOrd="0" destOrd="0" presId="urn:microsoft.com/office/officeart/2005/8/layout/pyramid1"/>
    <dgm:cxn modelId="{9671CB98-E733-4DBA-8ED5-0F7A9F34D1B1}" type="presParOf" srcId="{B9A65947-5B11-4949-ACE9-6D4BFD887EB2}" destId="{BC13D383-91BB-4626-BA9B-3E6C99CA2DBC}" srcOrd="1" destOrd="0" presId="urn:microsoft.com/office/officeart/2005/8/layout/pyramid1"/>
    <dgm:cxn modelId="{D55F9DD2-003E-43CB-A924-BEEA5478D941}" type="presParOf" srcId="{E92ECCA4-A4AE-486E-BED2-E176A57317E6}" destId="{F5AAF359-6C09-481D-AEB7-5400A577B247}" srcOrd="2" destOrd="0" presId="urn:microsoft.com/office/officeart/2005/8/layout/pyramid1"/>
    <dgm:cxn modelId="{275C73BD-150C-4B06-807D-7D20DC2DCA84}" type="presParOf" srcId="{F5AAF359-6C09-481D-AEB7-5400A577B247}" destId="{37AB35D7-BC4C-4CF5-B081-13D880BCDF09}" srcOrd="0" destOrd="0" presId="urn:microsoft.com/office/officeart/2005/8/layout/pyramid1"/>
    <dgm:cxn modelId="{0969AC82-8663-4EEE-955A-85571C17C631}" type="presParOf" srcId="{F5AAF359-6C09-481D-AEB7-5400A577B247}" destId="{E676745F-CF3B-451E-A80D-C867996253D4}" srcOrd="1" destOrd="0" presId="urn:microsoft.com/office/officeart/2005/8/layout/pyramid1"/>
    <dgm:cxn modelId="{61FD3387-C861-4956-B563-14807C97D12F}" type="presParOf" srcId="{E92ECCA4-A4AE-486E-BED2-E176A57317E6}" destId="{37611CE0-E6B2-4EFF-8080-207F0823B0AF}" srcOrd="3" destOrd="0" presId="urn:microsoft.com/office/officeart/2005/8/layout/pyramid1"/>
    <dgm:cxn modelId="{0A6FBDDA-0963-4655-AC15-B58EB9187761}" type="presParOf" srcId="{37611CE0-E6B2-4EFF-8080-207F0823B0AF}" destId="{C20925EE-2C47-4BBD-910F-51D85323E00B}" srcOrd="0" destOrd="0" presId="urn:microsoft.com/office/officeart/2005/8/layout/pyramid1"/>
    <dgm:cxn modelId="{A1920717-7AA4-4D6F-82D3-90BD3FAB8AD2}" type="presParOf" srcId="{37611CE0-E6B2-4EFF-8080-207F0823B0AF}" destId="{874BB544-4CC0-4600-934C-E3E36CD218B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4A335-D01A-4910-B34B-5EC30E4BF9D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0640322-530F-49CD-BD14-18AB8A7375F2}">
      <dgm:prSet phldrT="[Text]" custT="1"/>
      <dgm:spPr>
        <a:solidFill>
          <a:srgbClr val="002060"/>
        </a:solidFill>
      </dgm:spPr>
      <dgm:t>
        <a:bodyPr/>
        <a:lstStyle/>
        <a:p>
          <a:r>
            <a:rPr lang="en-US" sz="2800" b="1" dirty="0" smtClean="0">
              <a:solidFill>
                <a:srgbClr val="FF9900"/>
              </a:solidFill>
            </a:rPr>
            <a:t>Contractors</a:t>
          </a:r>
          <a:endParaRPr lang="en-US" sz="2800" b="1" dirty="0">
            <a:solidFill>
              <a:srgbClr val="FF9900"/>
            </a:solidFill>
          </a:endParaRPr>
        </a:p>
      </dgm:t>
    </dgm:pt>
    <dgm:pt modelId="{FA785D47-8E04-473B-B80A-95CD15D53A6C}" type="parTrans" cxnId="{4C45E389-BB23-4F93-BF23-335DED0EE379}">
      <dgm:prSet/>
      <dgm:spPr/>
      <dgm:t>
        <a:bodyPr/>
        <a:lstStyle/>
        <a:p>
          <a:endParaRPr lang="en-US"/>
        </a:p>
      </dgm:t>
    </dgm:pt>
    <dgm:pt modelId="{DAAFB180-A49E-4A5E-8022-A891CD770031}" type="sibTrans" cxnId="{4C45E389-BB23-4F93-BF23-335DED0EE379}">
      <dgm:prSet/>
      <dgm:spPr/>
      <dgm:t>
        <a:bodyPr/>
        <a:lstStyle/>
        <a:p>
          <a:endParaRPr lang="en-US"/>
        </a:p>
      </dgm:t>
    </dgm:pt>
    <dgm:pt modelId="{48B14CC2-B545-4549-B388-C1287C7BC25C}">
      <dgm:prSet phldrT="[Text]" custT="1"/>
      <dgm:spPr>
        <a:solidFill>
          <a:srgbClr val="002060"/>
        </a:solidFill>
      </dgm:spPr>
      <dgm:t>
        <a:bodyPr/>
        <a:lstStyle/>
        <a:p>
          <a:r>
            <a:rPr lang="en-US" sz="2800" b="1" dirty="0" smtClean="0">
              <a:solidFill>
                <a:srgbClr val="FF9900"/>
              </a:solidFill>
            </a:rPr>
            <a:t>Laborers</a:t>
          </a:r>
          <a:endParaRPr lang="en-US" sz="2800" b="1" dirty="0">
            <a:solidFill>
              <a:srgbClr val="FF9900"/>
            </a:solidFill>
          </a:endParaRPr>
        </a:p>
      </dgm:t>
    </dgm:pt>
    <dgm:pt modelId="{6900835A-9BA0-407A-A669-70302FA8C48E}" type="parTrans" cxnId="{27CA6036-E615-4C84-8130-D9A57CC828DE}">
      <dgm:prSet/>
      <dgm:spPr/>
      <dgm:t>
        <a:bodyPr/>
        <a:lstStyle/>
        <a:p>
          <a:endParaRPr lang="en-US"/>
        </a:p>
      </dgm:t>
    </dgm:pt>
    <dgm:pt modelId="{E8FF98E8-CBBA-4661-86A5-DD4DB6B0CCE1}" type="sibTrans" cxnId="{27CA6036-E615-4C84-8130-D9A57CC828DE}">
      <dgm:prSet/>
      <dgm:spPr>
        <a:solidFill>
          <a:schemeClr val="bg1"/>
        </a:solidFill>
      </dgm:spPr>
      <dgm:t>
        <a:bodyPr/>
        <a:lstStyle/>
        <a:p>
          <a:endParaRPr lang="en-US" b="1" dirty="0">
            <a:solidFill>
              <a:srgbClr val="002060"/>
            </a:solidFill>
          </a:endParaRPr>
        </a:p>
      </dgm:t>
    </dgm:pt>
    <dgm:pt modelId="{3ED27B81-F4A7-45C9-91EF-E1976705D778}" type="pres">
      <dgm:prSet presAssocID="{CE44A335-D01A-4910-B34B-5EC30E4BF9DB}" presName="Name0" presStyleCnt="0">
        <dgm:presLayoutVars>
          <dgm:dir/>
          <dgm:resizeHandles val="exact"/>
        </dgm:presLayoutVars>
      </dgm:prSet>
      <dgm:spPr/>
      <dgm:t>
        <a:bodyPr/>
        <a:lstStyle/>
        <a:p>
          <a:endParaRPr lang="en-US"/>
        </a:p>
      </dgm:t>
    </dgm:pt>
    <dgm:pt modelId="{F314CF58-8CC3-488D-A4B9-1C68D3063FB1}" type="pres">
      <dgm:prSet presAssocID="{D0640322-530F-49CD-BD14-18AB8A7375F2}" presName="node" presStyleLbl="node1" presStyleIdx="0" presStyleCnt="2" custScaleY="47797" custRadScaleRad="216991" custRadScaleInc="70753">
        <dgm:presLayoutVars>
          <dgm:bulletEnabled val="1"/>
        </dgm:presLayoutVars>
      </dgm:prSet>
      <dgm:spPr/>
      <dgm:t>
        <a:bodyPr/>
        <a:lstStyle/>
        <a:p>
          <a:endParaRPr lang="en-US"/>
        </a:p>
      </dgm:t>
    </dgm:pt>
    <dgm:pt modelId="{A96C7A52-DCA4-477C-ADFC-6FF3D9CD287C}" type="pres">
      <dgm:prSet presAssocID="{DAAFB180-A49E-4A5E-8022-A891CD770031}" presName="sibTrans" presStyleLbl="sibTrans2D1" presStyleIdx="0" presStyleCnt="2"/>
      <dgm:spPr/>
      <dgm:t>
        <a:bodyPr/>
        <a:lstStyle/>
        <a:p>
          <a:endParaRPr lang="en-US"/>
        </a:p>
      </dgm:t>
    </dgm:pt>
    <dgm:pt modelId="{24E50989-C479-4E10-A25E-0E439EDDCFB3}" type="pres">
      <dgm:prSet presAssocID="{DAAFB180-A49E-4A5E-8022-A891CD770031}" presName="connectorText" presStyleLbl="sibTrans2D1" presStyleIdx="0" presStyleCnt="2"/>
      <dgm:spPr/>
      <dgm:t>
        <a:bodyPr/>
        <a:lstStyle/>
        <a:p>
          <a:endParaRPr lang="en-US"/>
        </a:p>
      </dgm:t>
    </dgm:pt>
    <dgm:pt modelId="{2EFFC465-4331-484F-BEC1-0F3B2E38CC22}" type="pres">
      <dgm:prSet presAssocID="{48B14CC2-B545-4549-B388-C1287C7BC25C}" presName="node" presStyleLbl="node1" presStyleIdx="1" presStyleCnt="2" custScaleY="48677" custRadScaleRad="237166" custRadScaleInc="128070">
        <dgm:presLayoutVars>
          <dgm:bulletEnabled val="1"/>
        </dgm:presLayoutVars>
      </dgm:prSet>
      <dgm:spPr/>
      <dgm:t>
        <a:bodyPr/>
        <a:lstStyle/>
        <a:p>
          <a:endParaRPr lang="en-US"/>
        </a:p>
      </dgm:t>
    </dgm:pt>
    <dgm:pt modelId="{A2B5ED67-5625-436B-AE87-A489EBF1C5A7}" type="pres">
      <dgm:prSet presAssocID="{E8FF98E8-CBBA-4661-86A5-DD4DB6B0CCE1}" presName="sibTrans" presStyleLbl="sibTrans2D1" presStyleIdx="1" presStyleCnt="2"/>
      <dgm:spPr/>
      <dgm:t>
        <a:bodyPr/>
        <a:lstStyle/>
        <a:p>
          <a:endParaRPr lang="en-US"/>
        </a:p>
      </dgm:t>
    </dgm:pt>
    <dgm:pt modelId="{4AB88447-7DCD-4C5D-AE97-124B3E34ABED}" type="pres">
      <dgm:prSet presAssocID="{E8FF98E8-CBBA-4661-86A5-DD4DB6B0CCE1}" presName="connectorText" presStyleLbl="sibTrans2D1" presStyleIdx="1" presStyleCnt="2"/>
      <dgm:spPr/>
      <dgm:t>
        <a:bodyPr/>
        <a:lstStyle/>
        <a:p>
          <a:endParaRPr lang="en-US"/>
        </a:p>
      </dgm:t>
    </dgm:pt>
  </dgm:ptLst>
  <dgm:cxnLst>
    <dgm:cxn modelId="{43162FF2-C27A-49C9-94EB-40D84DFE242A}" type="presOf" srcId="{CE44A335-D01A-4910-B34B-5EC30E4BF9DB}" destId="{3ED27B81-F4A7-45C9-91EF-E1976705D778}" srcOrd="0" destOrd="0" presId="urn:microsoft.com/office/officeart/2005/8/layout/cycle7"/>
    <dgm:cxn modelId="{7C854F3C-DE9E-4A4E-B9E7-70694E9A5FCF}" type="presOf" srcId="{E8FF98E8-CBBA-4661-86A5-DD4DB6B0CCE1}" destId="{A2B5ED67-5625-436B-AE87-A489EBF1C5A7}" srcOrd="0" destOrd="0" presId="urn:microsoft.com/office/officeart/2005/8/layout/cycle7"/>
    <dgm:cxn modelId="{9F903FB6-F27A-4925-B107-5722DC03FF16}" type="presOf" srcId="{D0640322-530F-49CD-BD14-18AB8A7375F2}" destId="{F314CF58-8CC3-488D-A4B9-1C68D3063FB1}" srcOrd="0" destOrd="0" presId="urn:microsoft.com/office/officeart/2005/8/layout/cycle7"/>
    <dgm:cxn modelId="{56488E06-C151-4C4F-800E-D64A728A044C}" type="presOf" srcId="{E8FF98E8-CBBA-4661-86A5-DD4DB6B0CCE1}" destId="{4AB88447-7DCD-4C5D-AE97-124B3E34ABED}" srcOrd="1" destOrd="0" presId="urn:microsoft.com/office/officeart/2005/8/layout/cycle7"/>
    <dgm:cxn modelId="{588D6B42-3224-4D1F-B43B-FE78545D9899}" type="presOf" srcId="{DAAFB180-A49E-4A5E-8022-A891CD770031}" destId="{24E50989-C479-4E10-A25E-0E439EDDCFB3}" srcOrd="1" destOrd="0" presId="urn:microsoft.com/office/officeart/2005/8/layout/cycle7"/>
    <dgm:cxn modelId="{27CA6036-E615-4C84-8130-D9A57CC828DE}" srcId="{CE44A335-D01A-4910-B34B-5EC30E4BF9DB}" destId="{48B14CC2-B545-4549-B388-C1287C7BC25C}" srcOrd="1" destOrd="0" parTransId="{6900835A-9BA0-407A-A669-70302FA8C48E}" sibTransId="{E8FF98E8-CBBA-4661-86A5-DD4DB6B0CCE1}"/>
    <dgm:cxn modelId="{1E3590AC-B4B3-4D03-BA85-CE4DA6C3E607}" type="presOf" srcId="{48B14CC2-B545-4549-B388-C1287C7BC25C}" destId="{2EFFC465-4331-484F-BEC1-0F3B2E38CC22}" srcOrd="0" destOrd="0" presId="urn:microsoft.com/office/officeart/2005/8/layout/cycle7"/>
    <dgm:cxn modelId="{4C45E389-BB23-4F93-BF23-335DED0EE379}" srcId="{CE44A335-D01A-4910-B34B-5EC30E4BF9DB}" destId="{D0640322-530F-49CD-BD14-18AB8A7375F2}" srcOrd="0" destOrd="0" parTransId="{FA785D47-8E04-473B-B80A-95CD15D53A6C}" sibTransId="{DAAFB180-A49E-4A5E-8022-A891CD770031}"/>
    <dgm:cxn modelId="{ADC7536C-7D66-455A-B77A-D0A97B42CC1E}" type="presOf" srcId="{DAAFB180-A49E-4A5E-8022-A891CD770031}" destId="{A96C7A52-DCA4-477C-ADFC-6FF3D9CD287C}" srcOrd="0" destOrd="0" presId="urn:microsoft.com/office/officeart/2005/8/layout/cycle7"/>
    <dgm:cxn modelId="{70AB4841-48F1-4C2B-9430-CC670A6169CD}" type="presParOf" srcId="{3ED27B81-F4A7-45C9-91EF-E1976705D778}" destId="{F314CF58-8CC3-488D-A4B9-1C68D3063FB1}" srcOrd="0" destOrd="0" presId="urn:microsoft.com/office/officeart/2005/8/layout/cycle7"/>
    <dgm:cxn modelId="{CCCA59F8-0755-4B7E-969A-1B224EC490C9}" type="presParOf" srcId="{3ED27B81-F4A7-45C9-91EF-E1976705D778}" destId="{A96C7A52-DCA4-477C-ADFC-6FF3D9CD287C}" srcOrd="1" destOrd="0" presId="urn:microsoft.com/office/officeart/2005/8/layout/cycle7"/>
    <dgm:cxn modelId="{E78E58DA-9AF2-4F3C-922C-B2E37B11A34B}" type="presParOf" srcId="{A96C7A52-DCA4-477C-ADFC-6FF3D9CD287C}" destId="{24E50989-C479-4E10-A25E-0E439EDDCFB3}" srcOrd="0" destOrd="0" presId="urn:microsoft.com/office/officeart/2005/8/layout/cycle7"/>
    <dgm:cxn modelId="{BE771200-02BF-4BE3-AF65-C73B4B2A8100}" type="presParOf" srcId="{3ED27B81-F4A7-45C9-91EF-E1976705D778}" destId="{2EFFC465-4331-484F-BEC1-0F3B2E38CC22}" srcOrd="2" destOrd="0" presId="urn:microsoft.com/office/officeart/2005/8/layout/cycle7"/>
    <dgm:cxn modelId="{39EDC15F-C622-4FD6-8545-FF46BC0790CD}" type="presParOf" srcId="{3ED27B81-F4A7-45C9-91EF-E1976705D778}" destId="{A2B5ED67-5625-436B-AE87-A489EBF1C5A7}" srcOrd="3" destOrd="0" presId="urn:microsoft.com/office/officeart/2005/8/layout/cycle7"/>
    <dgm:cxn modelId="{5A491F06-9062-4E0F-ADC6-BA4CEC4C797E}" type="presParOf" srcId="{A2B5ED67-5625-436B-AE87-A489EBF1C5A7}" destId="{4AB88447-7DCD-4C5D-AE97-124B3E34ABE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94C00B-0EFD-4D7A-BDC4-734C064A99B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EACEEF7-D57C-408E-ABB8-E54784B6D23D}">
      <dgm:prSet phldrT="[Text]"/>
      <dgm:spPr>
        <a:solidFill>
          <a:srgbClr val="FF9900"/>
        </a:solidFill>
      </dgm:spPr>
      <dgm:t>
        <a:bodyPr/>
        <a:lstStyle/>
        <a:p>
          <a:r>
            <a:rPr lang="en-US" b="1" dirty="0" smtClean="0">
              <a:solidFill>
                <a:srgbClr val="002060"/>
              </a:solidFill>
            </a:rPr>
            <a:t>Government Regulations</a:t>
          </a:r>
          <a:endParaRPr lang="en-US" b="1" dirty="0">
            <a:solidFill>
              <a:srgbClr val="002060"/>
            </a:solidFill>
          </a:endParaRPr>
        </a:p>
      </dgm:t>
    </dgm:pt>
    <dgm:pt modelId="{41B9A1CC-D7B3-4220-83DB-9F67F282067D}" type="parTrans" cxnId="{184BD31C-0F0F-40D0-A027-1F51484805E5}">
      <dgm:prSet/>
      <dgm:spPr/>
      <dgm:t>
        <a:bodyPr/>
        <a:lstStyle/>
        <a:p>
          <a:endParaRPr lang="en-US"/>
        </a:p>
      </dgm:t>
    </dgm:pt>
    <dgm:pt modelId="{33C86C57-AB63-4481-9C63-3E5A5132044F}" type="sibTrans" cxnId="{184BD31C-0F0F-40D0-A027-1F51484805E5}">
      <dgm:prSet/>
      <dgm:spPr>
        <a:solidFill>
          <a:srgbClr val="002060"/>
        </a:solidFill>
      </dgm:spPr>
      <dgm:t>
        <a:bodyPr/>
        <a:lstStyle/>
        <a:p>
          <a:endParaRPr lang="en-US" dirty="0"/>
        </a:p>
      </dgm:t>
    </dgm:pt>
    <dgm:pt modelId="{9F6D483A-9A78-48F6-87C5-E17694CCBF23}">
      <dgm:prSet phldrT="[Text]"/>
      <dgm:spPr>
        <a:solidFill>
          <a:srgbClr val="FF9900"/>
        </a:solidFill>
      </dgm:spPr>
      <dgm:t>
        <a:bodyPr/>
        <a:lstStyle/>
        <a:p>
          <a:r>
            <a:rPr lang="en-US" b="1" dirty="0" smtClean="0">
              <a:solidFill>
                <a:srgbClr val="002060"/>
              </a:solidFill>
            </a:rPr>
            <a:t>Construction Jobs</a:t>
          </a:r>
        </a:p>
        <a:p>
          <a:r>
            <a:rPr lang="en-US" b="1" dirty="0" smtClean="0">
              <a:solidFill>
                <a:srgbClr val="00B050"/>
              </a:solidFill>
            </a:rPr>
            <a:t>$$$$$$</a:t>
          </a:r>
          <a:endParaRPr lang="en-US" b="1" dirty="0">
            <a:solidFill>
              <a:srgbClr val="00B050"/>
            </a:solidFill>
          </a:endParaRPr>
        </a:p>
      </dgm:t>
    </dgm:pt>
    <dgm:pt modelId="{615589F5-844F-434F-A42B-5EF18621DFA3}" type="parTrans" cxnId="{1C13E4D7-69A8-49B1-8AE0-EE144E05826C}">
      <dgm:prSet/>
      <dgm:spPr/>
      <dgm:t>
        <a:bodyPr/>
        <a:lstStyle/>
        <a:p>
          <a:endParaRPr lang="en-US"/>
        </a:p>
      </dgm:t>
    </dgm:pt>
    <dgm:pt modelId="{DE8C8542-FFFB-4098-95FF-F062E91CEFB1}" type="sibTrans" cxnId="{1C13E4D7-69A8-49B1-8AE0-EE144E05826C}">
      <dgm:prSet/>
      <dgm:spPr>
        <a:solidFill>
          <a:srgbClr val="002060"/>
        </a:solidFill>
      </dgm:spPr>
      <dgm:t>
        <a:bodyPr/>
        <a:lstStyle/>
        <a:p>
          <a:endParaRPr lang="en-US" dirty="0"/>
        </a:p>
      </dgm:t>
    </dgm:pt>
    <dgm:pt modelId="{3FBE004D-9FB4-4719-A52C-3804C639022A}">
      <dgm:prSet phldrT="[Text]"/>
      <dgm:spPr>
        <a:solidFill>
          <a:srgbClr val="FF9900"/>
        </a:solidFill>
      </dgm:spPr>
      <dgm:t>
        <a:bodyPr/>
        <a:lstStyle/>
        <a:p>
          <a:r>
            <a:rPr lang="en-US" b="1" dirty="0" smtClean="0">
              <a:solidFill>
                <a:srgbClr val="002060"/>
              </a:solidFill>
            </a:rPr>
            <a:t>Union Members</a:t>
          </a:r>
          <a:endParaRPr lang="en-US" b="1" dirty="0">
            <a:solidFill>
              <a:srgbClr val="002060"/>
            </a:solidFill>
          </a:endParaRPr>
        </a:p>
      </dgm:t>
    </dgm:pt>
    <dgm:pt modelId="{7B088BCF-4996-441E-A2F5-960E1E5F5E30}" type="parTrans" cxnId="{F20B01A0-1AF1-4B7B-9427-F230A61F07C7}">
      <dgm:prSet/>
      <dgm:spPr/>
      <dgm:t>
        <a:bodyPr/>
        <a:lstStyle/>
        <a:p>
          <a:endParaRPr lang="en-US"/>
        </a:p>
      </dgm:t>
    </dgm:pt>
    <dgm:pt modelId="{BAF9916F-D55F-48F3-95E0-12CB957B6D2B}" type="sibTrans" cxnId="{F20B01A0-1AF1-4B7B-9427-F230A61F07C7}">
      <dgm:prSet/>
      <dgm:spPr>
        <a:solidFill>
          <a:srgbClr val="002060"/>
        </a:solidFill>
      </dgm:spPr>
      <dgm:t>
        <a:bodyPr/>
        <a:lstStyle/>
        <a:p>
          <a:endParaRPr lang="en-US" dirty="0"/>
        </a:p>
      </dgm:t>
    </dgm:pt>
    <dgm:pt modelId="{D6838763-9224-48FC-8229-4D131A4FBEAB}">
      <dgm:prSet phldrT="[Text]"/>
      <dgm:spPr>
        <a:solidFill>
          <a:srgbClr val="FF9900"/>
        </a:solidFill>
      </dgm:spPr>
      <dgm:t>
        <a:bodyPr/>
        <a:lstStyle/>
        <a:p>
          <a:r>
            <a:rPr lang="en-US" b="1" dirty="0" smtClean="0">
              <a:solidFill>
                <a:srgbClr val="002060"/>
              </a:solidFill>
            </a:rPr>
            <a:t>Government Officials</a:t>
          </a:r>
          <a:endParaRPr lang="en-US" b="1" dirty="0">
            <a:solidFill>
              <a:srgbClr val="002060"/>
            </a:solidFill>
          </a:endParaRPr>
        </a:p>
      </dgm:t>
    </dgm:pt>
    <dgm:pt modelId="{2674FB9D-99BD-4369-BC8D-3EAE4D82D66D}" type="parTrans" cxnId="{D1221E90-0C9E-4A80-AE7D-EF26EF88E5A3}">
      <dgm:prSet/>
      <dgm:spPr/>
      <dgm:t>
        <a:bodyPr/>
        <a:lstStyle/>
        <a:p>
          <a:endParaRPr lang="en-US"/>
        </a:p>
      </dgm:t>
    </dgm:pt>
    <dgm:pt modelId="{3AB09997-8EB7-4D80-A84D-87F29BBA0C48}" type="sibTrans" cxnId="{D1221E90-0C9E-4A80-AE7D-EF26EF88E5A3}">
      <dgm:prSet/>
      <dgm:spPr>
        <a:solidFill>
          <a:srgbClr val="002060"/>
        </a:solidFill>
      </dgm:spPr>
      <dgm:t>
        <a:bodyPr/>
        <a:lstStyle/>
        <a:p>
          <a:endParaRPr lang="en-US" dirty="0"/>
        </a:p>
      </dgm:t>
    </dgm:pt>
    <dgm:pt modelId="{9BC09E5C-D0A7-49BB-B647-FA9D4216DA78}" type="pres">
      <dgm:prSet presAssocID="{FA94C00B-0EFD-4D7A-BDC4-734C064A99B6}" presName="cycle" presStyleCnt="0">
        <dgm:presLayoutVars>
          <dgm:dir/>
          <dgm:resizeHandles val="exact"/>
        </dgm:presLayoutVars>
      </dgm:prSet>
      <dgm:spPr/>
      <dgm:t>
        <a:bodyPr/>
        <a:lstStyle/>
        <a:p>
          <a:endParaRPr lang="en-US"/>
        </a:p>
      </dgm:t>
    </dgm:pt>
    <dgm:pt modelId="{96410F92-3E2B-4E46-963F-6E821556798F}" type="pres">
      <dgm:prSet presAssocID="{CEACEEF7-D57C-408E-ABB8-E54784B6D23D}" presName="node" presStyleLbl="node1" presStyleIdx="0" presStyleCnt="4">
        <dgm:presLayoutVars>
          <dgm:bulletEnabled val="1"/>
        </dgm:presLayoutVars>
      </dgm:prSet>
      <dgm:spPr/>
      <dgm:t>
        <a:bodyPr/>
        <a:lstStyle/>
        <a:p>
          <a:endParaRPr lang="en-US"/>
        </a:p>
      </dgm:t>
    </dgm:pt>
    <dgm:pt modelId="{DBB73EFD-B16B-4CDD-B29C-CDE0AAB953D5}" type="pres">
      <dgm:prSet presAssocID="{33C86C57-AB63-4481-9C63-3E5A5132044F}" presName="sibTrans" presStyleLbl="sibTrans2D1" presStyleIdx="0" presStyleCnt="4" custScaleX="158930"/>
      <dgm:spPr/>
      <dgm:t>
        <a:bodyPr/>
        <a:lstStyle/>
        <a:p>
          <a:endParaRPr lang="en-US"/>
        </a:p>
      </dgm:t>
    </dgm:pt>
    <dgm:pt modelId="{4543E391-E25F-4F98-AE33-AFB9E64BBF1A}" type="pres">
      <dgm:prSet presAssocID="{33C86C57-AB63-4481-9C63-3E5A5132044F}" presName="connectorText" presStyleLbl="sibTrans2D1" presStyleIdx="0" presStyleCnt="4"/>
      <dgm:spPr/>
      <dgm:t>
        <a:bodyPr/>
        <a:lstStyle/>
        <a:p>
          <a:endParaRPr lang="en-US"/>
        </a:p>
      </dgm:t>
    </dgm:pt>
    <dgm:pt modelId="{E3EBDBD6-0DE7-43B4-A22D-21C2F46DEB6D}" type="pres">
      <dgm:prSet presAssocID="{9F6D483A-9A78-48F6-87C5-E17694CCBF23}" presName="node" presStyleLbl="node1" presStyleIdx="1" presStyleCnt="4" custRadScaleRad="183697" custRadScaleInc="-1346">
        <dgm:presLayoutVars>
          <dgm:bulletEnabled val="1"/>
        </dgm:presLayoutVars>
      </dgm:prSet>
      <dgm:spPr/>
      <dgm:t>
        <a:bodyPr/>
        <a:lstStyle/>
        <a:p>
          <a:endParaRPr lang="en-US"/>
        </a:p>
      </dgm:t>
    </dgm:pt>
    <dgm:pt modelId="{A7789D8E-3100-4A4D-864F-502B81FA5825}" type="pres">
      <dgm:prSet presAssocID="{DE8C8542-FFFB-4098-95FF-F062E91CEFB1}" presName="sibTrans" presStyleLbl="sibTrans2D1" presStyleIdx="1" presStyleCnt="4" custScaleX="139224"/>
      <dgm:spPr/>
      <dgm:t>
        <a:bodyPr/>
        <a:lstStyle/>
        <a:p>
          <a:endParaRPr lang="en-US"/>
        </a:p>
      </dgm:t>
    </dgm:pt>
    <dgm:pt modelId="{BADA38D4-9CDF-4308-913E-EFB28F3BB1D6}" type="pres">
      <dgm:prSet presAssocID="{DE8C8542-FFFB-4098-95FF-F062E91CEFB1}" presName="connectorText" presStyleLbl="sibTrans2D1" presStyleIdx="1" presStyleCnt="4"/>
      <dgm:spPr/>
      <dgm:t>
        <a:bodyPr/>
        <a:lstStyle/>
        <a:p>
          <a:endParaRPr lang="en-US"/>
        </a:p>
      </dgm:t>
    </dgm:pt>
    <dgm:pt modelId="{FC3ADB1C-5DAC-47D1-885D-F1AE1EA66876}" type="pres">
      <dgm:prSet presAssocID="{3FBE004D-9FB4-4719-A52C-3804C639022A}" presName="node" presStyleLbl="node1" presStyleIdx="2" presStyleCnt="4">
        <dgm:presLayoutVars>
          <dgm:bulletEnabled val="1"/>
        </dgm:presLayoutVars>
      </dgm:prSet>
      <dgm:spPr/>
      <dgm:t>
        <a:bodyPr/>
        <a:lstStyle/>
        <a:p>
          <a:endParaRPr lang="en-US"/>
        </a:p>
      </dgm:t>
    </dgm:pt>
    <dgm:pt modelId="{24D6BE9A-9D02-4522-86AA-0FED364BD47F}" type="pres">
      <dgm:prSet presAssocID="{BAF9916F-D55F-48F3-95E0-12CB957B6D2B}" presName="sibTrans" presStyleLbl="sibTrans2D1" presStyleIdx="2" presStyleCnt="4" custScaleX="159201"/>
      <dgm:spPr/>
      <dgm:t>
        <a:bodyPr/>
        <a:lstStyle/>
        <a:p>
          <a:endParaRPr lang="en-US"/>
        </a:p>
      </dgm:t>
    </dgm:pt>
    <dgm:pt modelId="{86A458F3-2E78-4FC5-95C7-9BB5301CBBB1}" type="pres">
      <dgm:prSet presAssocID="{BAF9916F-D55F-48F3-95E0-12CB957B6D2B}" presName="connectorText" presStyleLbl="sibTrans2D1" presStyleIdx="2" presStyleCnt="4"/>
      <dgm:spPr/>
      <dgm:t>
        <a:bodyPr/>
        <a:lstStyle/>
        <a:p>
          <a:endParaRPr lang="en-US"/>
        </a:p>
      </dgm:t>
    </dgm:pt>
    <dgm:pt modelId="{A0998A6A-A63A-43A4-BA8B-DD1C9E481FF2}" type="pres">
      <dgm:prSet presAssocID="{D6838763-9224-48FC-8229-4D131A4FBEAB}" presName="node" presStyleLbl="node1" presStyleIdx="3" presStyleCnt="4" custRadScaleRad="183602" custRadScaleInc="7269">
        <dgm:presLayoutVars>
          <dgm:bulletEnabled val="1"/>
        </dgm:presLayoutVars>
      </dgm:prSet>
      <dgm:spPr/>
      <dgm:t>
        <a:bodyPr/>
        <a:lstStyle/>
        <a:p>
          <a:endParaRPr lang="en-US"/>
        </a:p>
      </dgm:t>
    </dgm:pt>
    <dgm:pt modelId="{DAE9BB52-F528-46C1-B9C7-76A5689FE725}" type="pres">
      <dgm:prSet presAssocID="{3AB09997-8EB7-4D80-A84D-87F29BBA0C48}" presName="sibTrans" presStyleLbl="sibTrans2D1" presStyleIdx="3" presStyleCnt="4" custScaleX="148223"/>
      <dgm:spPr/>
      <dgm:t>
        <a:bodyPr/>
        <a:lstStyle/>
        <a:p>
          <a:endParaRPr lang="en-US"/>
        </a:p>
      </dgm:t>
    </dgm:pt>
    <dgm:pt modelId="{6B2D0DB4-BFCB-4C5B-9FC7-3FF0458334F2}" type="pres">
      <dgm:prSet presAssocID="{3AB09997-8EB7-4D80-A84D-87F29BBA0C48}" presName="connectorText" presStyleLbl="sibTrans2D1" presStyleIdx="3" presStyleCnt="4"/>
      <dgm:spPr/>
      <dgm:t>
        <a:bodyPr/>
        <a:lstStyle/>
        <a:p>
          <a:endParaRPr lang="en-US"/>
        </a:p>
      </dgm:t>
    </dgm:pt>
  </dgm:ptLst>
  <dgm:cxnLst>
    <dgm:cxn modelId="{62FAD85F-B0D2-406A-9C57-F9850E77B2FC}" type="presOf" srcId="{CEACEEF7-D57C-408E-ABB8-E54784B6D23D}" destId="{96410F92-3E2B-4E46-963F-6E821556798F}" srcOrd="0" destOrd="0" presId="urn:microsoft.com/office/officeart/2005/8/layout/cycle2"/>
    <dgm:cxn modelId="{D1221E90-0C9E-4A80-AE7D-EF26EF88E5A3}" srcId="{FA94C00B-0EFD-4D7A-BDC4-734C064A99B6}" destId="{D6838763-9224-48FC-8229-4D131A4FBEAB}" srcOrd="3" destOrd="0" parTransId="{2674FB9D-99BD-4369-BC8D-3EAE4D82D66D}" sibTransId="{3AB09997-8EB7-4D80-A84D-87F29BBA0C48}"/>
    <dgm:cxn modelId="{C16AFDD9-A3F6-4BB0-BD04-807AD3E72025}" type="presOf" srcId="{33C86C57-AB63-4481-9C63-3E5A5132044F}" destId="{DBB73EFD-B16B-4CDD-B29C-CDE0AAB953D5}" srcOrd="0" destOrd="0" presId="urn:microsoft.com/office/officeart/2005/8/layout/cycle2"/>
    <dgm:cxn modelId="{430416E8-818C-43A1-8006-47F2A130DC31}" type="presOf" srcId="{BAF9916F-D55F-48F3-95E0-12CB957B6D2B}" destId="{86A458F3-2E78-4FC5-95C7-9BB5301CBBB1}" srcOrd="1" destOrd="0" presId="urn:microsoft.com/office/officeart/2005/8/layout/cycle2"/>
    <dgm:cxn modelId="{184BD31C-0F0F-40D0-A027-1F51484805E5}" srcId="{FA94C00B-0EFD-4D7A-BDC4-734C064A99B6}" destId="{CEACEEF7-D57C-408E-ABB8-E54784B6D23D}" srcOrd="0" destOrd="0" parTransId="{41B9A1CC-D7B3-4220-83DB-9F67F282067D}" sibTransId="{33C86C57-AB63-4481-9C63-3E5A5132044F}"/>
    <dgm:cxn modelId="{2BBAAEDE-586C-4A49-A8C0-301C44020058}" type="presOf" srcId="{FA94C00B-0EFD-4D7A-BDC4-734C064A99B6}" destId="{9BC09E5C-D0A7-49BB-B647-FA9D4216DA78}" srcOrd="0" destOrd="0" presId="urn:microsoft.com/office/officeart/2005/8/layout/cycle2"/>
    <dgm:cxn modelId="{13AB422F-9448-469B-B1C3-343FD5B71667}" type="presOf" srcId="{DE8C8542-FFFB-4098-95FF-F062E91CEFB1}" destId="{BADA38D4-9CDF-4308-913E-EFB28F3BB1D6}" srcOrd="1" destOrd="0" presId="urn:microsoft.com/office/officeart/2005/8/layout/cycle2"/>
    <dgm:cxn modelId="{30CA3AE6-1518-42F1-AD6B-C91406CE9C85}" type="presOf" srcId="{9F6D483A-9A78-48F6-87C5-E17694CCBF23}" destId="{E3EBDBD6-0DE7-43B4-A22D-21C2F46DEB6D}" srcOrd="0" destOrd="0" presId="urn:microsoft.com/office/officeart/2005/8/layout/cycle2"/>
    <dgm:cxn modelId="{93BC0A7A-9978-4273-93F5-7DB059471F51}" type="presOf" srcId="{D6838763-9224-48FC-8229-4D131A4FBEAB}" destId="{A0998A6A-A63A-43A4-BA8B-DD1C9E481FF2}" srcOrd="0" destOrd="0" presId="urn:microsoft.com/office/officeart/2005/8/layout/cycle2"/>
    <dgm:cxn modelId="{3C69C686-64B5-4AEC-AAC2-DFA5B4FCD2B8}" type="presOf" srcId="{3AB09997-8EB7-4D80-A84D-87F29BBA0C48}" destId="{DAE9BB52-F528-46C1-B9C7-76A5689FE725}" srcOrd="0" destOrd="0" presId="urn:microsoft.com/office/officeart/2005/8/layout/cycle2"/>
    <dgm:cxn modelId="{4E038585-64D4-4D74-B7C6-39E65925D003}" type="presOf" srcId="{33C86C57-AB63-4481-9C63-3E5A5132044F}" destId="{4543E391-E25F-4F98-AE33-AFB9E64BBF1A}" srcOrd="1" destOrd="0" presId="urn:microsoft.com/office/officeart/2005/8/layout/cycle2"/>
    <dgm:cxn modelId="{F20B01A0-1AF1-4B7B-9427-F230A61F07C7}" srcId="{FA94C00B-0EFD-4D7A-BDC4-734C064A99B6}" destId="{3FBE004D-9FB4-4719-A52C-3804C639022A}" srcOrd="2" destOrd="0" parTransId="{7B088BCF-4996-441E-A2F5-960E1E5F5E30}" sibTransId="{BAF9916F-D55F-48F3-95E0-12CB957B6D2B}"/>
    <dgm:cxn modelId="{9CDD4F4F-871B-4413-BEE9-D84A4F4A1F46}" type="presOf" srcId="{3FBE004D-9FB4-4719-A52C-3804C639022A}" destId="{FC3ADB1C-5DAC-47D1-885D-F1AE1EA66876}" srcOrd="0" destOrd="0" presId="urn:microsoft.com/office/officeart/2005/8/layout/cycle2"/>
    <dgm:cxn modelId="{3B376E4C-BC18-462E-8523-8858B6B515C1}" type="presOf" srcId="{BAF9916F-D55F-48F3-95E0-12CB957B6D2B}" destId="{24D6BE9A-9D02-4522-86AA-0FED364BD47F}" srcOrd="0" destOrd="0" presId="urn:microsoft.com/office/officeart/2005/8/layout/cycle2"/>
    <dgm:cxn modelId="{BF273C99-C64B-4A19-B810-9BB1E949E1C3}" type="presOf" srcId="{DE8C8542-FFFB-4098-95FF-F062E91CEFB1}" destId="{A7789D8E-3100-4A4D-864F-502B81FA5825}" srcOrd="0" destOrd="0" presId="urn:microsoft.com/office/officeart/2005/8/layout/cycle2"/>
    <dgm:cxn modelId="{C9308E14-A334-4C58-B9DA-712D62C8A3AC}" type="presOf" srcId="{3AB09997-8EB7-4D80-A84D-87F29BBA0C48}" destId="{6B2D0DB4-BFCB-4C5B-9FC7-3FF0458334F2}" srcOrd="1" destOrd="0" presId="urn:microsoft.com/office/officeart/2005/8/layout/cycle2"/>
    <dgm:cxn modelId="{1C13E4D7-69A8-49B1-8AE0-EE144E05826C}" srcId="{FA94C00B-0EFD-4D7A-BDC4-734C064A99B6}" destId="{9F6D483A-9A78-48F6-87C5-E17694CCBF23}" srcOrd="1" destOrd="0" parTransId="{615589F5-844F-434F-A42B-5EF18621DFA3}" sibTransId="{DE8C8542-FFFB-4098-95FF-F062E91CEFB1}"/>
    <dgm:cxn modelId="{6B1EB954-BED1-4F41-977D-212387995438}" type="presParOf" srcId="{9BC09E5C-D0A7-49BB-B647-FA9D4216DA78}" destId="{96410F92-3E2B-4E46-963F-6E821556798F}" srcOrd="0" destOrd="0" presId="urn:microsoft.com/office/officeart/2005/8/layout/cycle2"/>
    <dgm:cxn modelId="{6CCDF4BB-6E07-4551-90DE-A641C26647BF}" type="presParOf" srcId="{9BC09E5C-D0A7-49BB-B647-FA9D4216DA78}" destId="{DBB73EFD-B16B-4CDD-B29C-CDE0AAB953D5}" srcOrd="1" destOrd="0" presId="urn:microsoft.com/office/officeart/2005/8/layout/cycle2"/>
    <dgm:cxn modelId="{832F23CE-4F40-4716-8D1B-A429B28D8DA3}" type="presParOf" srcId="{DBB73EFD-B16B-4CDD-B29C-CDE0AAB953D5}" destId="{4543E391-E25F-4F98-AE33-AFB9E64BBF1A}" srcOrd="0" destOrd="0" presId="urn:microsoft.com/office/officeart/2005/8/layout/cycle2"/>
    <dgm:cxn modelId="{60B31310-7D2F-41F6-B4E6-053D4E0E3FCB}" type="presParOf" srcId="{9BC09E5C-D0A7-49BB-B647-FA9D4216DA78}" destId="{E3EBDBD6-0DE7-43B4-A22D-21C2F46DEB6D}" srcOrd="2" destOrd="0" presId="urn:microsoft.com/office/officeart/2005/8/layout/cycle2"/>
    <dgm:cxn modelId="{DEDBE415-959B-4C74-82CD-7067D9068375}" type="presParOf" srcId="{9BC09E5C-D0A7-49BB-B647-FA9D4216DA78}" destId="{A7789D8E-3100-4A4D-864F-502B81FA5825}" srcOrd="3" destOrd="0" presId="urn:microsoft.com/office/officeart/2005/8/layout/cycle2"/>
    <dgm:cxn modelId="{4F137F1E-118F-499E-B4A3-69653B499021}" type="presParOf" srcId="{A7789D8E-3100-4A4D-864F-502B81FA5825}" destId="{BADA38D4-9CDF-4308-913E-EFB28F3BB1D6}" srcOrd="0" destOrd="0" presId="urn:microsoft.com/office/officeart/2005/8/layout/cycle2"/>
    <dgm:cxn modelId="{E6685DCA-3853-42DA-A902-D1DBF91BF6B7}" type="presParOf" srcId="{9BC09E5C-D0A7-49BB-B647-FA9D4216DA78}" destId="{FC3ADB1C-5DAC-47D1-885D-F1AE1EA66876}" srcOrd="4" destOrd="0" presId="urn:microsoft.com/office/officeart/2005/8/layout/cycle2"/>
    <dgm:cxn modelId="{E3EA9545-9346-48B2-90A9-08BFA5DC7CC3}" type="presParOf" srcId="{9BC09E5C-D0A7-49BB-B647-FA9D4216DA78}" destId="{24D6BE9A-9D02-4522-86AA-0FED364BD47F}" srcOrd="5" destOrd="0" presId="urn:microsoft.com/office/officeart/2005/8/layout/cycle2"/>
    <dgm:cxn modelId="{CF00ACF8-31D4-4978-BC2A-0B6BB5AEAC5C}" type="presParOf" srcId="{24D6BE9A-9D02-4522-86AA-0FED364BD47F}" destId="{86A458F3-2E78-4FC5-95C7-9BB5301CBBB1}" srcOrd="0" destOrd="0" presId="urn:microsoft.com/office/officeart/2005/8/layout/cycle2"/>
    <dgm:cxn modelId="{191D2B9A-70F1-4877-BADB-8B5A32A7D89D}" type="presParOf" srcId="{9BC09E5C-D0A7-49BB-B647-FA9D4216DA78}" destId="{A0998A6A-A63A-43A4-BA8B-DD1C9E481FF2}" srcOrd="6" destOrd="0" presId="urn:microsoft.com/office/officeart/2005/8/layout/cycle2"/>
    <dgm:cxn modelId="{7BE22F57-6103-45C1-9E00-824A0AA08D0E}" type="presParOf" srcId="{9BC09E5C-D0A7-49BB-B647-FA9D4216DA78}" destId="{DAE9BB52-F528-46C1-B9C7-76A5689FE725}" srcOrd="7" destOrd="0" presId="urn:microsoft.com/office/officeart/2005/8/layout/cycle2"/>
    <dgm:cxn modelId="{0F8C308B-918C-4BB6-BD9A-25336A882511}" type="presParOf" srcId="{DAE9BB52-F528-46C1-B9C7-76A5689FE725}" destId="{6B2D0DB4-BFCB-4C5B-9FC7-3FF0458334F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9DE92-3B59-4421-AB72-DE77E429371F}">
      <dsp:nvSpPr>
        <dsp:cNvPr id="0" name=""/>
        <dsp:cNvSpPr/>
      </dsp:nvSpPr>
      <dsp:spPr>
        <a:xfrm>
          <a:off x="1914525" y="0"/>
          <a:ext cx="1276350" cy="838200"/>
        </a:xfrm>
        <a:prstGeom prst="trapezoid">
          <a:avLst>
            <a:gd name="adj" fmla="val 76136"/>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bg1"/>
              </a:solidFill>
              <a:effectLst/>
              <a:latin typeface="Times New Roman" pitchFamily="18" charset="0"/>
            </a:rPr>
            <a:t>IU</a:t>
          </a:r>
          <a:endParaRPr kumimoji="0" lang="en-US" sz="1600" b="0" i="0" u="none" strike="noStrike" kern="1200" cap="none" normalizeH="0" baseline="0" dirty="0" smtClean="0">
            <a:ln>
              <a:noFill/>
            </a:ln>
            <a:solidFill>
              <a:schemeClr val="bg1"/>
            </a:solidFill>
            <a:effectLst/>
            <a:latin typeface="Arial Narrow" pitchFamily="34" charset="0"/>
          </a:endParaRPr>
        </a:p>
      </dsp:txBody>
      <dsp:txXfrm>
        <a:off x="1914525" y="0"/>
        <a:ext cx="1276350" cy="838200"/>
      </dsp:txXfrm>
    </dsp:sp>
    <dsp:sp modelId="{D9399FC0-B121-4D6E-B2B2-C432D5A9F8C8}">
      <dsp:nvSpPr>
        <dsp:cNvPr id="0" name=""/>
        <dsp:cNvSpPr/>
      </dsp:nvSpPr>
      <dsp:spPr>
        <a:xfrm>
          <a:off x="1276350" y="838200"/>
          <a:ext cx="2552700" cy="838200"/>
        </a:xfrm>
        <a:prstGeom prst="trapezoid">
          <a:avLst>
            <a:gd name="adj" fmla="val 76136"/>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9 Regional Offices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kern="1200" cap="none" normalizeH="0" baseline="0" dirty="0" smtClean="0">
              <a:ln>
                <a:noFill/>
              </a:ln>
              <a:solidFill>
                <a:schemeClr val="bg1"/>
              </a:solidFill>
              <a:effectLst/>
              <a:latin typeface="Times New Roman" pitchFamily="18" charset="0"/>
            </a:rPr>
            <a:t>Canadian Sub-Region</a:t>
          </a:r>
          <a:endParaRPr kumimoji="0" lang="en-US" sz="1400" b="0" i="1" u="none" strike="noStrike" kern="1200" cap="none" normalizeH="0" baseline="0" dirty="0" smtClean="0">
            <a:ln>
              <a:noFill/>
            </a:ln>
            <a:solidFill>
              <a:schemeClr val="bg1"/>
            </a:solidFill>
            <a:effectLst/>
            <a:latin typeface="Arial Narrow" pitchFamily="34" charset="0"/>
          </a:endParaRPr>
        </a:p>
      </dsp:txBody>
      <dsp:txXfrm>
        <a:off x="1723072" y="838200"/>
        <a:ext cx="1659255" cy="838200"/>
      </dsp:txXfrm>
    </dsp:sp>
    <dsp:sp modelId="{37AB35D7-BC4C-4CF5-B081-13D880BCDF09}">
      <dsp:nvSpPr>
        <dsp:cNvPr id="0" name=""/>
        <dsp:cNvSpPr/>
      </dsp:nvSpPr>
      <dsp:spPr>
        <a:xfrm>
          <a:off x="638175" y="1676400"/>
          <a:ext cx="3829050" cy="838200"/>
        </a:xfrm>
        <a:prstGeom prst="trapezoid">
          <a:avLst>
            <a:gd name="adj" fmla="val 76136"/>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District Councils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(44)</a:t>
          </a:r>
          <a:endParaRPr kumimoji="0" lang="en-US" sz="1400" b="0" i="0" u="none" strike="noStrike" kern="1200" cap="none" normalizeH="0" baseline="0" dirty="0" smtClean="0">
            <a:ln>
              <a:noFill/>
            </a:ln>
            <a:solidFill>
              <a:schemeClr val="bg1"/>
            </a:solidFill>
            <a:effectLst/>
            <a:latin typeface="Arial Narrow" pitchFamily="34" charset="0"/>
          </a:endParaRPr>
        </a:p>
      </dsp:txBody>
      <dsp:txXfrm>
        <a:off x="1308258" y="1676400"/>
        <a:ext cx="2488882" cy="838200"/>
      </dsp:txXfrm>
    </dsp:sp>
    <dsp:sp modelId="{C20925EE-2C47-4BBD-910F-51D85323E00B}">
      <dsp:nvSpPr>
        <dsp:cNvPr id="0" name=""/>
        <dsp:cNvSpPr/>
      </dsp:nvSpPr>
      <dsp:spPr>
        <a:xfrm>
          <a:off x="0" y="2514600"/>
          <a:ext cx="5105400" cy="838200"/>
        </a:xfrm>
        <a:prstGeom prst="trapezoid">
          <a:avLst>
            <a:gd name="adj" fmla="val 76136"/>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Local Unions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(379)</a:t>
          </a:r>
          <a:endParaRPr kumimoji="0" lang="en-US" sz="1400" b="0" i="0" u="none" strike="noStrike" kern="1200" cap="none" normalizeH="0" baseline="0" dirty="0" smtClean="0">
            <a:ln>
              <a:noFill/>
            </a:ln>
            <a:solidFill>
              <a:schemeClr val="bg1"/>
            </a:solidFill>
            <a:effectLst/>
            <a:latin typeface="Arial Narrow" pitchFamily="34" charset="0"/>
          </a:endParaRPr>
        </a:p>
      </dsp:txBody>
      <dsp:txXfrm>
        <a:off x="893444" y="2514600"/>
        <a:ext cx="3318510" cy="838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424" tIns="46211" rIns="92424" bIns="46211" numCol="1" anchor="t" anchorCtr="0" compatLnSpc="1">
            <a:prstTxWarp prst="textNoShape">
              <a:avLst/>
            </a:prstTxWarp>
          </a:bodyPr>
          <a:lstStyle>
            <a:lvl1pPr defTabSz="922793">
              <a:defRPr sz="1200"/>
            </a:lvl1pPr>
          </a:lstStyle>
          <a:p>
            <a:pPr>
              <a:defRPr/>
            </a:pPr>
            <a:endParaRPr lang="en-US" dirty="0"/>
          </a:p>
        </p:txBody>
      </p:sp>
      <p:sp>
        <p:nvSpPr>
          <p:cNvPr id="2457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2424" tIns="46211" rIns="92424" bIns="46211" numCol="1" anchor="t" anchorCtr="0" compatLnSpc="1">
            <a:prstTxWarp prst="textNoShape">
              <a:avLst/>
            </a:prstTxWarp>
          </a:bodyPr>
          <a:lstStyle>
            <a:lvl1pPr algn="r" defTabSz="922793">
              <a:defRPr sz="1200"/>
            </a:lvl1pPr>
          </a:lstStyle>
          <a:p>
            <a:pPr>
              <a:defRPr/>
            </a:pPr>
            <a:endParaRPr lang="en-US" dirty="0"/>
          </a:p>
        </p:txBody>
      </p:sp>
      <p:sp>
        <p:nvSpPr>
          <p:cNvPr id="2458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2424" tIns="46211" rIns="92424" bIns="46211" numCol="1" anchor="b" anchorCtr="0" compatLnSpc="1">
            <a:prstTxWarp prst="textNoShape">
              <a:avLst/>
            </a:prstTxWarp>
          </a:bodyPr>
          <a:lstStyle>
            <a:lvl1pPr defTabSz="922793">
              <a:defRPr sz="1200"/>
            </a:lvl1pPr>
          </a:lstStyle>
          <a:p>
            <a:pPr>
              <a:defRPr/>
            </a:pPr>
            <a:endParaRPr lang="en-US" dirty="0"/>
          </a:p>
        </p:txBody>
      </p:sp>
      <p:sp>
        <p:nvSpPr>
          <p:cNvPr id="2458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2424" tIns="46211" rIns="92424" bIns="46211" numCol="1" anchor="b" anchorCtr="0" compatLnSpc="1">
            <a:prstTxWarp prst="textNoShape">
              <a:avLst/>
            </a:prstTxWarp>
          </a:bodyPr>
          <a:lstStyle>
            <a:lvl1pPr algn="r" defTabSz="922793">
              <a:defRPr sz="1200"/>
            </a:lvl1pPr>
          </a:lstStyle>
          <a:p>
            <a:pPr>
              <a:defRPr/>
            </a:pPr>
            <a:fld id="{DD9D3A3B-7357-487B-A81F-DD5C8B82F2E5}" type="slidenum">
              <a:rPr lang="en-US"/>
              <a:pPr>
                <a:defRPr/>
              </a:pPr>
              <a:t>‹#›</a:t>
            </a:fld>
            <a:endParaRPr lang="en-US" dirty="0"/>
          </a:p>
        </p:txBody>
      </p:sp>
    </p:spTree>
    <p:extLst>
      <p:ext uri="{BB962C8B-B14F-4D97-AF65-F5344CB8AC3E}">
        <p14:creationId xmlns:p14="http://schemas.microsoft.com/office/powerpoint/2010/main" val="3500976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432" tIns="46215" rIns="92432" bIns="46215" numCol="1" anchor="t" anchorCtr="0" compatLnSpc="1">
            <a:prstTxWarp prst="textNoShape">
              <a:avLst/>
            </a:prstTxWarp>
          </a:bodyPr>
          <a:lstStyle>
            <a:lvl1pPr>
              <a:defRPr sz="1200"/>
            </a:lvl1pPr>
          </a:lstStyle>
          <a:p>
            <a:pPr>
              <a:defRPr/>
            </a:pPr>
            <a:endParaRPr lang="en-US" dirty="0"/>
          </a:p>
        </p:txBody>
      </p:sp>
      <p:sp>
        <p:nvSpPr>
          <p:cNvPr id="3481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2432" tIns="46215" rIns="92432" bIns="46215" numCol="1" anchor="t" anchorCtr="0" compatLnSpc="1">
            <a:prstTxWarp prst="textNoShape">
              <a:avLst/>
            </a:prstTxWarp>
          </a:bodyPr>
          <a:lstStyle>
            <a:lvl1pPr algn="r">
              <a:defRPr sz="120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84275" y="696913"/>
            <a:ext cx="4657725" cy="34925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01675" y="4422775"/>
            <a:ext cx="5619750" cy="4189413"/>
          </a:xfrm>
          <a:prstGeom prst="rect">
            <a:avLst/>
          </a:prstGeom>
          <a:noFill/>
          <a:ln w="9525">
            <a:noFill/>
            <a:miter lim="800000"/>
            <a:headEnd/>
            <a:tailEnd/>
          </a:ln>
          <a:effectLst/>
        </p:spPr>
        <p:txBody>
          <a:bodyPr vert="horz" wrap="square" lIns="92432" tIns="46215" rIns="92432" bIns="462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2432" tIns="46215" rIns="92432" bIns="46215" numCol="1" anchor="b" anchorCtr="0" compatLnSpc="1">
            <a:prstTxWarp prst="textNoShape">
              <a:avLst/>
            </a:prstTxWarp>
          </a:bodyPr>
          <a:lstStyle>
            <a:lvl1pPr>
              <a:defRPr sz="1200"/>
            </a:lvl1pPr>
          </a:lstStyle>
          <a:p>
            <a:pPr>
              <a:defRPr/>
            </a:pPr>
            <a:endParaRPr lang="en-US" dirty="0"/>
          </a:p>
        </p:txBody>
      </p:sp>
      <p:sp>
        <p:nvSpPr>
          <p:cNvPr id="3482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2432" tIns="46215" rIns="92432" bIns="46215" numCol="1" anchor="b" anchorCtr="0" compatLnSpc="1">
            <a:prstTxWarp prst="textNoShape">
              <a:avLst/>
            </a:prstTxWarp>
          </a:bodyPr>
          <a:lstStyle>
            <a:lvl1pPr algn="r">
              <a:defRPr sz="1200"/>
            </a:lvl1pPr>
          </a:lstStyle>
          <a:p>
            <a:pPr>
              <a:defRPr/>
            </a:pPr>
            <a:fld id="{542D78B1-F103-4025-903A-81D912F3A5BD}" type="slidenum">
              <a:rPr lang="en-US"/>
              <a:pPr>
                <a:defRPr/>
              </a:pPr>
              <a:t>‹#›</a:t>
            </a:fld>
            <a:endParaRPr lang="en-US" dirty="0"/>
          </a:p>
        </p:txBody>
      </p:sp>
    </p:spTree>
    <p:extLst>
      <p:ext uri="{BB962C8B-B14F-4D97-AF65-F5344CB8AC3E}">
        <p14:creationId xmlns:p14="http://schemas.microsoft.com/office/powerpoint/2010/main" val="3370482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B8917E2-ED1E-4BC1-8451-49381FB8D6C9}" type="slidenum">
              <a:rPr lang="en-US" smtClean="0"/>
              <a:pPr/>
              <a:t>1</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1675" y="4343400"/>
            <a:ext cx="5619750" cy="4189413"/>
          </a:xfrm>
          <a:noFill/>
          <a:ln/>
        </p:spPr>
        <p:txBody>
          <a:bodyPr/>
          <a:lstStyle/>
          <a:p>
            <a:pPr eaLnBrk="1" hangingPunct="1"/>
            <a:r>
              <a:rPr lang="en-US" dirty="0" smtClean="0"/>
              <a:t>This is a generic member orientation session.  Use in conjunction with LIUNA’s </a:t>
            </a:r>
            <a:r>
              <a:rPr lang="en-US" b="1" i="1" dirty="0" smtClean="0"/>
              <a:t>Membership Orientation Guide</a:t>
            </a:r>
            <a:r>
              <a:rPr lang="en-US" dirty="0" smtClean="0"/>
              <a:t> featured above.</a:t>
            </a:r>
          </a:p>
          <a:p>
            <a:pPr eaLnBrk="1" hangingPunct="1"/>
            <a:endParaRPr lang="en-US" dirty="0" smtClean="0"/>
          </a:p>
          <a:p>
            <a:pPr eaLnBrk="1" hangingPunct="1"/>
            <a:r>
              <a:rPr lang="en-US" dirty="0" smtClean="0"/>
              <a:t>Adjust the content within these slides to suit your needs and membership/industry composition.  Add more slides and sections to cover material you want to add.  Slides that you would prefer not to use you can “hide” or delete.</a:t>
            </a:r>
          </a:p>
          <a:p>
            <a:pPr eaLnBrk="1" hangingPunct="1"/>
            <a:endParaRPr lang="en-US" dirty="0" smtClean="0"/>
          </a:p>
          <a:p>
            <a:pPr eaLnBrk="1" hangingPunct="1"/>
            <a:r>
              <a:rPr lang="en-US" dirty="0" smtClean="0"/>
              <a:t>As much as possible include pictures of members and events from your own Local, District Council or</a:t>
            </a:r>
            <a:r>
              <a:rPr lang="en-US" baseline="0" dirty="0" smtClean="0"/>
              <a:t> Region.</a:t>
            </a:r>
            <a:endParaRPr lang="en-US" dirty="0" smtClean="0"/>
          </a:p>
          <a:p>
            <a:pPr eaLnBrk="1" hangingPunct="1"/>
            <a:endParaRPr lang="en-US" dirty="0" smtClean="0"/>
          </a:p>
          <a:p>
            <a:pPr eaLnBrk="1" hangingPunct="1"/>
            <a:r>
              <a:rPr lang="en-US" dirty="0" smtClean="0"/>
              <a:t>Notes pages are included on each slide to guide you.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19977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4167056-D89F-444A-9299-0A35247CF64E}" type="slidenum">
              <a:rPr lang="en-US" smtClean="0"/>
              <a:pPr/>
              <a:t>10</a:t>
            </a:fld>
            <a:endParaRPr lang="en-US" dirty="0" smtClean="0"/>
          </a:p>
        </p:txBody>
      </p:sp>
      <p:sp>
        <p:nvSpPr>
          <p:cNvPr id="45059" name="Rectangle 2"/>
          <p:cNvSpPr>
            <a:spLocks noGrp="1" noRot="1" noChangeAspect="1" noChangeArrowheads="1" noTextEdit="1"/>
          </p:cNvSpPr>
          <p:nvPr>
            <p:ph type="sldImg"/>
          </p:nvPr>
        </p:nvSpPr>
        <p:spPr>
          <a:xfrm>
            <a:off x="1182688" y="696913"/>
            <a:ext cx="4657725" cy="3492500"/>
          </a:xfrm>
          <a:ln/>
        </p:spPr>
      </p:sp>
      <p:sp>
        <p:nvSpPr>
          <p:cNvPr id="45060" name="Rectangle 3"/>
          <p:cNvSpPr>
            <a:spLocks noGrp="1" noChangeArrowheads="1"/>
          </p:cNvSpPr>
          <p:nvPr>
            <p:ph type="body" idx="1"/>
          </p:nvPr>
        </p:nvSpPr>
        <p:spPr>
          <a:noFill/>
          <a:ln/>
        </p:spPr>
        <p:txBody>
          <a:bodyPr/>
          <a:lstStyle/>
          <a:p>
            <a:pPr eaLnBrk="1" hangingPunct="1"/>
            <a:r>
              <a:rPr lang="en-US" dirty="0" smtClean="0"/>
              <a:t>Describe the overall scope of the labor movement.  Ask if they have family members who are members of other unions.  Which ones?</a:t>
            </a:r>
          </a:p>
          <a:p>
            <a:pPr eaLnBrk="1" hangingPunct="1"/>
            <a:endParaRPr lang="en-US" dirty="0" smtClean="0"/>
          </a:p>
          <a:p>
            <a:pPr eaLnBrk="1" hangingPunct="1"/>
            <a:r>
              <a:rPr lang="en-US" dirty="0" smtClean="0"/>
              <a:t>Ask them to name some other unions they may be familiar with or may have previously belonged to.</a:t>
            </a:r>
          </a:p>
          <a:p>
            <a:pPr eaLnBrk="1" hangingPunct="1"/>
            <a:endParaRPr lang="en-US" dirty="0" smtClean="0"/>
          </a:p>
          <a:p>
            <a:pPr eaLnBrk="1" hangingPunct="1"/>
            <a:r>
              <a:rPr lang="en-US" dirty="0" smtClean="0"/>
              <a:t>Explain the last bullet in more depth: that unions set standards that non-union employers try to match, often to attract workers</a:t>
            </a:r>
            <a:r>
              <a:rPr lang="en-US" baseline="0" dirty="0" smtClean="0"/>
              <a:t> or to keep their workplace union free</a:t>
            </a:r>
            <a:r>
              <a:rPr lang="en-US" dirty="0" smtClean="0"/>
              <a:t>.</a:t>
            </a:r>
          </a:p>
          <a:p>
            <a:pPr eaLnBrk="1" hangingPunct="1"/>
            <a:endParaRPr lang="en-US" dirty="0" smtClean="0"/>
          </a:p>
          <a:p>
            <a:pPr eaLnBrk="1" hangingPunct="1"/>
            <a:r>
              <a:rPr lang="en-US" dirty="0" smtClean="0"/>
              <a:t>Update union membership</a:t>
            </a:r>
            <a:r>
              <a:rPr lang="en-US" baseline="0" dirty="0" smtClean="0"/>
              <a:t> </a:t>
            </a:r>
            <a:r>
              <a:rPr lang="en-US" dirty="0" smtClean="0"/>
              <a:t>statistics (2011) as necessary (www.bls.gov).</a:t>
            </a:r>
          </a:p>
        </p:txBody>
      </p:sp>
    </p:spTree>
    <p:extLst>
      <p:ext uri="{BB962C8B-B14F-4D97-AF65-F5344CB8AC3E}">
        <p14:creationId xmlns:p14="http://schemas.microsoft.com/office/powerpoint/2010/main" val="257025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1C614F7-615C-47CB-8976-1A6249A260F3}" type="slidenum">
              <a:rPr lang="en-US" smtClean="0"/>
              <a:pPr/>
              <a:t>11</a:t>
            </a:fld>
            <a:endParaRPr lang="en-US" dirty="0" smtClean="0"/>
          </a:p>
        </p:txBody>
      </p:sp>
      <p:sp>
        <p:nvSpPr>
          <p:cNvPr id="46083" name="Rectangle 2"/>
          <p:cNvSpPr>
            <a:spLocks noGrp="1" noRot="1" noChangeAspect="1" noChangeArrowheads="1" noTextEdit="1"/>
          </p:cNvSpPr>
          <p:nvPr>
            <p:ph type="sldImg"/>
          </p:nvPr>
        </p:nvSpPr>
        <p:spPr>
          <a:xfrm>
            <a:off x="1182688" y="696913"/>
            <a:ext cx="4657725" cy="3492500"/>
          </a:xfrm>
          <a:ln/>
        </p:spPr>
      </p:sp>
      <p:sp>
        <p:nvSpPr>
          <p:cNvPr id="46084" name="Rectangle 3"/>
          <p:cNvSpPr>
            <a:spLocks noGrp="1" noChangeArrowheads="1"/>
          </p:cNvSpPr>
          <p:nvPr>
            <p:ph type="body" idx="1"/>
          </p:nvPr>
        </p:nvSpPr>
        <p:spPr>
          <a:noFill/>
          <a:ln/>
        </p:spPr>
        <p:txBody>
          <a:bodyPr/>
          <a:lstStyle/>
          <a:p>
            <a:pPr eaLnBrk="1" hangingPunct="1"/>
            <a:r>
              <a:rPr lang="en-US" dirty="0" smtClean="0"/>
              <a:t>Now lets talk about our own union.  When and how we were chartered by the American Federation of Labor:</a:t>
            </a:r>
          </a:p>
          <a:p>
            <a:pPr eaLnBrk="1" hangingPunct="1"/>
            <a:endParaRPr lang="en-US" dirty="0" smtClean="0"/>
          </a:p>
          <a:p>
            <a:pPr eaLnBrk="1" hangingPunct="1"/>
            <a:r>
              <a:rPr lang="en-US" dirty="0" smtClean="0"/>
              <a:t>Discuss the original name of LIUNA </a:t>
            </a:r>
            <a:r>
              <a:rPr lang="en-US" i="1" dirty="0" smtClean="0"/>
              <a:t>(Ask: does anyone know what a hod carrier is?)  </a:t>
            </a:r>
            <a:r>
              <a:rPr lang="en-US" dirty="0" smtClean="0"/>
              <a:t>Discuss the kind of work and the kind of demographics of Laborers in those days: Hard unskilled work, easily replaceable if you complained or refused bad conditions;</a:t>
            </a:r>
            <a:r>
              <a:rPr lang="en-US" baseline="0" dirty="0" smtClean="0"/>
              <a:t> </a:t>
            </a:r>
            <a:r>
              <a:rPr lang="en-US" dirty="0" smtClean="0"/>
              <a:t>Ethnically diverse (as we are today).</a:t>
            </a:r>
          </a:p>
          <a:p>
            <a:pPr eaLnBrk="1" hangingPunct="1"/>
            <a:endParaRPr lang="en-US" dirty="0" smtClean="0"/>
          </a:p>
          <a:p>
            <a:pPr eaLnBrk="1" hangingPunct="1"/>
            <a:r>
              <a:rPr lang="en-US" dirty="0" smtClean="0"/>
              <a:t>Formed because the other skilled craft unions that Laborers worked with didn’t want us in their unions.  Irony: today LIUNA is considered to be one of the best among the building trades and the labor movement in general.</a:t>
            </a:r>
          </a:p>
          <a:p>
            <a:pPr eaLnBrk="1" hangingPunct="1"/>
            <a:endParaRPr lang="en-US" dirty="0" smtClean="0"/>
          </a:p>
          <a:p>
            <a:pPr eaLnBrk="1" hangingPunct="1"/>
            <a:r>
              <a:rPr lang="en-US" dirty="0" smtClean="0"/>
              <a:t>If time show </a:t>
            </a:r>
            <a:r>
              <a:rPr lang="en-US" b="1" dirty="0" smtClean="0"/>
              <a:t>LIUNA 100 Year Anniversary </a:t>
            </a:r>
            <a:r>
              <a:rPr lang="en-US" dirty="0" smtClean="0"/>
              <a:t>video or 2011 Convention history clips.</a:t>
            </a:r>
          </a:p>
          <a:p>
            <a:pPr eaLnBrk="1" hangingPunct="1"/>
            <a:endParaRPr lang="en-US" dirty="0" smtClean="0"/>
          </a:p>
        </p:txBody>
      </p:sp>
    </p:spTree>
    <p:extLst>
      <p:ext uri="{BB962C8B-B14F-4D97-AF65-F5344CB8AC3E}">
        <p14:creationId xmlns:p14="http://schemas.microsoft.com/office/powerpoint/2010/main" val="151848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2E18C7-4155-4AD2-A2A0-BFC811F8FAF1}" type="slidenum">
              <a:rPr lang="en-US" smtClean="0"/>
              <a:pPr/>
              <a:t>12</a:t>
            </a:fld>
            <a:endParaRPr lang="en-US" dirty="0" smtClean="0"/>
          </a:p>
        </p:txBody>
      </p:sp>
      <p:sp>
        <p:nvSpPr>
          <p:cNvPr id="47107" name="Rectangle 2"/>
          <p:cNvSpPr>
            <a:spLocks noGrp="1" noRot="1" noChangeAspect="1" noChangeArrowheads="1" noTextEdit="1"/>
          </p:cNvSpPr>
          <p:nvPr>
            <p:ph type="sldImg"/>
          </p:nvPr>
        </p:nvSpPr>
        <p:spPr>
          <a:xfrm>
            <a:off x="1182688" y="696913"/>
            <a:ext cx="4657725" cy="3492500"/>
          </a:xfrm>
          <a:ln/>
        </p:spPr>
      </p:sp>
      <p:sp>
        <p:nvSpPr>
          <p:cNvPr id="47108" name="Rectangle 3"/>
          <p:cNvSpPr>
            <a:spLocks noGrp="1" noChangeArrowheads="1"/>
          </p:cNvSpPr>
          <p:nvPr>
            <p:ph type="body" idx="1"/>
          </p:nvPr>
        </p:nvSpPr>
        <p:spPr>
          <a:noFill/>
          <a:ln/>
        </p:spPr>
        <p:txBody>
          <a:bodyPr/>
          <a:lstStyle/>
          <a:p>
            <a:pPr eaLnBrk="1" hangingPunct="1"/>
            <a:r>
              <a:rPr lang="en-US" dirty="0" smtClean="0"/>
              <a:t>Revert to information about your own Local Union’s history.  Relay the circumstances under which your Local Union was chartered.</a:t>
            </a:r>
          </a:p>
          <a:p>
            <a:pPr eaLnBrk="1" hangingPunct="1"/>
            <a:endParaRPr lang="en-US" dirty="0" smtClean="0"/>
          </a:p>
          <a:p>
            <a:pPr eaLnBrk="1" hangingPunct="1"/>
            <a:r>
              <a:rPr lang="en-US" dirty="0" smtClean="0"/>
              <a:t>Try to get a few historical stories to share, pictures, old tools and methods of work.</a:t>
            </a:r>
          </a:p>
        </p:txBody>
      </p:sp>
    </p:spTree>
    <p:extLst>
      <p:ext uri="{BB962C8B-B14F-4D97-AF65-F5344CB8AC3E}">
        <p14:creationId xmlns:p14="http://schemas.microsoft.com/office/powerpoint/2010/main" val="107392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F4EB89C-CB1C-4C56-85BE-D34800028681}" type="slidenum">
              <a:rPr lang="en-US" smtClean="0"/>
              <a:pPr/>
              <a:t>13</a:t>
            </a:fld>
            <a:endParaRPr lang="en-US" dirty="0" smtClean="0"/>
          </a:p>
        </p:txBody>
      </p:sp>
      <p:sp>
        <p:nvSpPr>
          <p:cNvPr id="48131" name="Rectangle 2"/>
          <p:cNvSpPr>
            <a:spLocks noGrp="1" noRot="1" noChangeAspect="1" noChangeArrowheads="1" noTextEdit="1"/>
          </p:cNvSpPr>
          <p:nvPr>
            <p:ph type="sldImg"/>
          </p:nvPr>
        </p:nvSpPr>
        <p:spPr>
          <a:xfrm>
            <a:off x="1182688" y="696913"/>
            <a:ext cx="4657725" cy="3492500"/>
          </a:xfrm>
          <a:ln/>
        </p:spPr>
      </p:sp>
      <p:sp>
        <p:nvSpPr>
          <p:cNvPr id="48132" name="Rectangle 3"/>
          <p:cNvSpPr>
            <a:spLocks noGrp="1" noChangeArrowheads="1"/>
          </p:cNvSpPr>
          <p:nvPr>
            <p:ph type="body" idx="1"/>
          </p:nvPr>
        </p:nvSpPr>
        <p:spPr>
          <a:noFill/>
          <a:ln/>
        </p:spPr>
        <p:txBody>
          <a:bodyPr/>
          <a:lstStyle/>
          <a:p>
            <a:pPr eaLnBrk="1" hangingPunct="1"/>
            <a:r>
              <a:rPr lang="en-US" dirty="0" smtClean="0"/>
              <a:t>Over the years LIUNA expanded into new industries as opportunities arose.  Discuss expansion of public sector jobs, health care jobs, etc and corresponding legislation that allowed for organizing in those areas.  For mixed or non construction locals, emphasize growth outside traditional  construction membership during these time periods.</a:t>
            </a:r>
          </a:p>
          <a:p>
            <a:pPr eaLnBrk="1" hangingPunct="1"/>
            <a:endParaRPr lang="en-US" dirty="0" smtClean="0"/>
          </a:p>
          <a:p>
            <a:pPr eaLnBrk="1" hangingPunct="1"/>
            <a:r>
              <a:rPr lang="en-US" dirty="0" smtClean="0"/>
              <a:t>Moral of the story: LIUNA is a diversified</a:t>
            </a:r>
            <a:r>
              <a:rPr lang="en-US" baseline="0" dirty="0" smtClean="0"/>
              <a:t> union and is willing</a:t>
            </a:r>
            <a:r>
              <a:rPr lang="en-US" dirty="0" smtClean="0"/>
              <a:t> to adapt to change and seize opportunities has contributed to its survival.</a:t>
            </a:r>
          </a:p>
        </p:txBody>
      </p:sp>
    </p:spTree>
    <p:extLst>
      <p:ext uri="{BB962C8B-B14F-4D97-AF65-F5344CB8AC3E}">
        <p14:creationId xmlns:p14="http://schemas.microsoft.com/office/powerpoint/2010/main" val="420395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Still primarily a construction union but diversified in other industries as well</a:t>
            </a:r>
          </a:p>
          <a:p>
            <a:endParaRPr lang="en-US" dirty="0" smtClean="0"/>
          </a:p>
          <a:p>
            <a:r>
              <a:rPr lang="en-US" dirty="0" smtClean="0"/>
              <a:t>Note that where we represent workers is where we are getting hit the worst: construction, public sector, postal</a:t>
            </a:r>
          </a:p>
          <a:p>
            <a:endParaRPr 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defRPr>
            </a:lvl1pPr>
            <a:lvl2pPr marL="758255" indent="-291636">
              <a:defRPr>
                <a:solidFill>
                  <a:schemeClr val="tx1"/>
                </a:solidFill>
                <a:latin typeface="Arial Narrow" pitchFamily="34" charset="0"/>
              </a:defRPr>
            </a:lvl2pPr>
            <a:lvl3pPr marL="1166546" indent="-233309">
              <a:defRPr>
                <a:solidFill>
                  <a:schemeClr val="tx1"/>
                </a:solidFill>
                <a:latin typeface="Arial Narrow" pitchFamily="34" charset="0"/>
              </a:defRPr>
            </a:lvl3pPr>
            <a:lvl4pPr marL="1633164" indent="-233309">
              <a:defRPr>
                <a:solidFill>
                  <a:schemeClr val="tx1"/>
                </a:solidFill>
                <a:latin typeface="Arial Narrow" pitchFamily="34" charset="0"/>
              </a:defRPr>
            </a:lvl4pPr>
            <a:lvl5pPr marL="2099782" indent="-233309">
              <a:defRPr>
                <a:solidFill>
                  <a:schemeClr val="tx1"/>
                </a:solidFill>
                <a:latin typeface="Arial Narrow" pitchFamily="34" charset="0"/>
              </a:defRPr>
            </a:lvl5pPr>
            <a:lvl6pPr marL="2566401" indent="-233309" eaLnBrk="0" fontAlgn="base" hangingPunct="0">
              <a:spcBef>
                <a:spcPct val="0"/>
              </a:spcBef>
              <a:spcAft>
                <a:spcPct val="0"/>
              </a:spcAft>
              <a:defRPr>
                <a:solidFill>
                  <a:schemeClr val="tx1"/>
                </a:solidFill>
                <a:latin typeface="Arial Narrow" pitchFamily="34" charset="0"/>
              </a:defRPr>
            </a:lvl6pPr>
            <a:lvl7pPr marL="3033019" indent="-233309" eaLnBrk="0" fontAlgn="base" hangingPunct="0">
              <a:spcBef>
                <a:spcPct val="0"/>
              </a:spcBef>
              <a:spcAft>
                <a:spcPct val="0"/>
              </a:spcAft>
              <a:defRPr>
                <a:solidFill>
                  <a:schemeClr val="tx1"/>
                </a:solidFill>
                <a:latin typeface="Arial Narrow" pitchFamily="34" charset="0"/>
              </a:defRPr>
            </a:lvl7pPr>
            <a:lvl8pPr marL="3499637" indent="-233309" eaLnBrk="0" fontAlgn="base" hangingPunct="0">
              <a:spcBef>
                <a:spcPct val="0"/>
              </a:spcBef>
              <a:spcAft>
                <a:spcPct val="0"/>
              </a:spcAft>
              <a:defRPr>
                <a:solidFill>
                  <a:schemeClr val="tx1"/>
                </a:solidFill>
                <a:latin typeface="Arial Narrow" pitchFamily="34" charset="0"/>
              </a:defRPr>
            </a:lvl8pPr>
            <a:lvl9pPr marL="3966256" indent="-233309" eaLnBrk="0" fontAlgn="base" hangingPunct="0">
              <a:spcBef>
                <a:spcPct val="0"/>
              </a:spcBef>
              <a:spcAft>
                <a:spcPct val="0"/>
              </a:spcAft>
              <a:defRPr>
                <a:solidFill>
                  <a:schemeClr val="tx1"/>
                </a:solidFill>
                <a:latin typeface="Arial Narrow" pitchFamily="34" charset="0"/>
              </a:defRPr>
            </a:lvl9pPr>
          </a:lstStyle>
          <a:p>
            <a:fld id="{A580821C-AA1B-448B-9BEF-11B2AA40062F}" type="slidenum">
              <a:rPr lang="en-US" smtClean="0">
                <a:solidFill>
                  <a:srgbClr val="000000"/>
                </a:solidFill>
              </a:rPr>
              <a:pPr/>
              <a:t>14</a:t>
            </a:fld>
            <a:endParaRPr lang="en-US" smtClean="0">
              <a:solidFill>
                <a:srgbClr val="000000"/>
              </a:solidFill>
            </a:endParaRPr>
          </a:p>
        </p:txBody>
      </p:sp>
    </p:spTree>
    <p:extLst>
      <p:ext uri="{BB962C8B-B14F-4D97-AF65-F5344CB8AC3E}">
        <p14:creationId xmlns:p14="http://schemas.microsoft.com/office/powerpoint/2010/main" val="147168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0EB0693-45E1-4D3B-ADB0-60F300CDB7D3}" type="slidenum">
              <a:rPr lang="en-US">
                <a:latin typeface="Arial" pitchFamily="34" charset="0"/>
              </a:rPr>
              <a:pPr/>
              <a:t>15</a:t>
            </a:fld>
            <a:endParaRPr lang="en-US" dirty="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Discuss what LIUNA’s overall structure looks like.  Discuss what each of these bodies do and how they relate to one another.  Identify the specific bodies of relevance to the class, their District Council, Region etc.  Identify the officers of these bodies.  More information on these bodies is in the Membership Orientation Guide.</a:t>
            </a:r>
          </a:p>
          <a:p>
            <a:pPr eaLnBrk="1" hangingPunct="1"/>
            <a:endParaRPr lang="en-US" dirty="0" smtClean="0"/>
          </a:p>
          <a:p>
            <a:pPr eaLnBrk="1" hangingPunct="1"/>
            <a:r>
              <a:rPr lang="en-US" dirty="0" smtClean="0"/>
              <a:t>Briefly explain LIUNA’s relationship to AFL-CIO as a federation.</a:t>
            </a:r>
          </a:p>
        </p:txBody>
      </p:sp>
    </p:spTree>
    <p:extLst>
      <p:ext uri="{BB962C8B-B14F-4D97-AF65-F5344CB8AC3E}">
        <p14:creationId xmlns:p14="http://schemas.microsoft.com/office/powerpoint/2010/main" val="4234134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segues into discussing how the Local Union operates.  Much of what</a:t>
            </a:r>
            <a:r>
              <a:rPr lang="en-US" baseline="0" dirty="0" smtClean="0"/>
              <a:t> follows</a:t>
            </a:r>
            <a:r>
              <a:rPr lang="en-US" dirty="0" smtClean="0"/>
              <a:t> is</a:t>
            </a:r>
            <a:r>
              <a:rPr lang="en-US" baseline="0" dirty="0" smtClean="0"/>
              <a:t> covered in the Constitution.  Explain what the Constitution is.</a:t>
            </a:r>
            <a:endParaRPr lang="en-US" dirty="0"/>
          </a:p>
        </p:txBody>
      </p:sp>
      <p:sp>
        <p:nvSpPr>
          <p:cNvPr id="4" name="Slide Number Placeholder 3"/>
          <p:cNvSpPr>
            <a:spLocks noGrp="1"/>
          </p:cNvSpPr>
          <p:nvPr>
            <p:ph type="sldNum" sz="quarter" idx="10"/>
          </p:nvPr>
        </p:nvSpPr>
        <p:spPr/>
        <p:txBody>
          <a:bodyPr/>
          <a:lstStyle/>
          <a:p>
            <a:pPr>
              <a:defRPr/>
            </a:pPr>
            <a:fld id="{542D78B1-F103-4025-903A-81D912F3A5BD}" type="slidenum">
              <a:rPr lang="en-US" smtClean="0"/>
              <a:pPr>
                <a:defRPr/>
              </a:pPr>
              <a:t>16</a:t>
            </a:fld>
            <a:endParaRPr lang="en-US" dirty="0"/>
          </a:p>
        </p:txBody>
      </p:sp>
    </p:spTree>
    <p:extLst>
      <p:ext uri="{BB962C8B-B14F-4D97-AF65-F5344CB8AC3E}">
        <p14:creationId xmlns:p14="http://schemas.microsoft.com/office/powerpoint/2010/main" val="136578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6309A46-7E4E-4223-BCF1-921E263250FA}" type="slidenum">
              <a:rPr lang="en-US" smtClean="0"/>
              <a:pPr/>
              <a:t>17</a:t>
            </a:fld>
            <a:endParaRPr lang="en-US" dirty="0" smtClean="0"/>
          </a:p>
        </p:txBody>
      </p:sp>
      <p:sp>
        <p:nvSpPr>
          <p:cNvPr id="51203" name="Rectangle 2"/>
          <p:cNvSpPr>
            <a:spLocks noGrp="1" noRot="1" noChangeAspect="1" noChangeArrowheads="1" noTextEdit="1"/>
          </p:cNvSpPr>
          <p:nvPr>
            <p:ph type="sldImg"/>
          </p:nvPr>
        </p:nvSpPr>
        <p:spPr>
          <a:xfrm>
            <a:off x="1182688" y="696913"/>
            <a:ext cx="4657725" cy="3492500"/>
          </a:xfrm>
          <a:ln/>
        </p:spPr>
      </p:sp>
      <p:sp>
        <p:nvSpPr>
          <p:cNvPr id="51204" name="Rectangle 3"/>
          <p:cNvSpPr>
            <a:spLocks noGrp="1" noChangeArrowheads="1"/>
          </p:cNvSpPr>
          <p:nvPr>
            <p:ph type="body" idx="1"/>
          </p:nvPr>
        </p:nvSpPr>
        <p:spPr>
          <a:noFill/>
          <a:ln/>
        </p:spPr>
        <p:txBody>
          <a:bodyPr/>
          <a:lstStyle/>
          <a:p>
            <a:pPr eaLnBrk="1" hangingPunct="1"/>
            <a:r>
              <a:rPr lang="en-US" dirty="0" smtClean="0"/>
              <a:t>Explain that the Local Union is run through an Executive Board.  The EBoard meets monthly.</a:t>
            </a:r>
          </a:p>
          <a:p>
            <a:pPr eaLnBrk="1" hangingPunct="1"/>
            <a:endParaRPr lang="en-US" dirty="0" smtClean="0"/>
          </a:p>
          <a:p>
            <a:pPr eaLnBrk="1" hangingPunct="1"/>
            <a:r>
              <a:rPr lang="en-US" dirty="0" smtClean="0"/>
              <a:t>Name their officers and explain what each of them is responsible for.</a:t>
            </a:r>
          </a:p>
          <a:p>
            <a:pPr eaLnBrk="1" hangingPunct="1"/>
            <a:endParaRPr lang="en-US" dirty="0" smtClean="0"/>
          </a:p>
          <a:p>
            <a:pPr eaLnBrk="1" hangingPunct="1"/>
            <a:r>
              <a:rPr lang="en-US" dirty="0" smtClean="0"/>
              <a:t>Note that the responsibilities are listed in the Uniform Local Union’s Constitution. </a:t>
            </a:r>
          </a:p>
          <a:p>
            <a:pPr eaLnBrk="1" hangingPunct="1"/>
            <a:endParaRPr lang="en-US" dirty="0" smtClean="0"/>
          </a:p>
          <a:p>
            <a:pPr eaLnBrk="1" hangingPunct="1"/>
            <a:r>
              <a:rPr lang="en-US" dirty="0" smtClean="0"/>
              <a:t>These officers are voted on by the membership every 3 years.</a:t>
            </a:r>
          </a:p>
        </p:txBody>
      </p:sp>
    </p:spTree>
    <p:extLst>
      <p:ext uri="{BB962C8B-B14F-4D97-AF65-F5344CB8AC3E}">
        <p14:creationId xmlns:p14="http://schemas.microsoft.com/office/powerpoint/2010/main" val="407193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1337419-19AC-4E59-A6CF-CAA5D3394941}" type="slidenum">
              <a:rPr lang="en-US" smtClean="0"/>
              <a:pPr/>
              <a:t>18</a:t>
            </a:fld>
            <a:endParaRPr lang="en-US" dirty="0" smtClean="0"/>
          </a:p>
        </p:txBody>
      </p:sp>
      <p:sp>
        <p:nvSpPr>
          <p:cNvPr id="52227" name="Rectangle 2"/>
          <p:cNvSpPr>
            <a:spLocks noGrp="1" noRot="1" noChangeAspect="1" noChangeArrowheads="1" noTextEdit="1"/>
          </p:cNvSpPr>
          <p:nvPr>
            <p:ph type="sldImg"/>
          </p:nvPr>
        </p:nvSpPr>
        <p:spPr>
          <a:xfrm>
            <a:off x="1182688" y="696913"/>
            <a:ext cx="4657725" cy="3492500"/>
          </a:xfrm>
          <a:ln/>
        </p:spPr>
      </p:sp>
      <p:sp>
        <p:nvSpPr>
          <p:cNvPr id="52228" name="Rectangle 3"/>
          <p:cNvSpPr>
            <a:spLocks noGrp="1" noChangeArrowheads="1"/>
          </p:cNvSpPr>
          <p:nvPr>
            <p:ph type="body" idx="1"/>
          </p:nvPr>
        </p:nvSpPr>
        <p:spPr>
          <a:noFill/>
          <a:ln/>
        </p:spPr>
        <p:txBody>
          <a:bodyPr/>
          <a:lstStyle/>
          <a:p>
            <a:pPr eaLnBrk="1" hangingPunct="1"/>
            <a:r>
              <a:rPr lang="en-US" dirty="0" smtClean="0"/>
              <a:t>Review these other positions as well.  Consider listing/naming the field reps on a separate slide.  Introduce those that are in the room.</a:t>
            </a:r>
          </a:p>
          <a:p>
            <a:pPr eaLnBrk="1" hangingPunct="1"/>
            <a:endParaRPr lang="en-US" dirty="0" smtClean="0"/>
          </a:p>
          <a:p>
            <a:pPr eaLnBrk="1" hangingPunct="1"/>
            <a:r>
              <a:rPr lang="en-US" dirty="0" smtClean="0"/>
              <a:t>Identify the additional people that are also relevant to the class; e.g. the bookkeeper or dispatcher.</a:t>
            </a:r>
          </a:p>
          <a:p>
            <a:pPr eaLnBrk="1" hangingPunct="1"/>
            <a:endParaRPr lang="en-US" dirty="0" smtClean="0"/>
          </a:p>
          <a:p>
            <a:pPr eaLnBrk="1" hangingPunct="1"/>
            <a:r>
              <a:rPr lang="en-US" dirty="0" smtClean="0"/>
              <a:t>Add more as necessary for your Local Union.</a:t>
            </a:r>
          </a:p>
        </p:txBody>
      </p:sp>
    </p:spTree>
    <p:extLst>
      <p:ext uri="{BB962C8B-B14F-4D97-AF65-F5344CB8AC3E}">
        <p14:creationId xmlns:p14="http://schemas.microsoft.com/office/powerpoint/2010/main" val="141170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details of the membership meeting.</a:t>
            </a:r>
          </a:p>
          <a:p>
            <a:endParaRPr lang="en-US" dirty="0" smtClean="0"/>
          </a:p>
          <a:p>
            <a:r>
              <a:rPr lang="en-US" dirty="0" smtClean="0"/>
              <a:t>Emphasize that this is where the business of the union is conducted.</a:t>
            </a:r>
          </a:p>
          <a:p>
            <a:endParaRPr lang="en-US" dirty="0" smtClean="0"/>
          </a:p>
          <a:p>
            <a:r>
              <a:rPr lang="en-US" dirty="0" smtClean="0"/>
              <a:t>As members they have a voice</a:t>
            </a:r>
            <a:r>
              <a:rPr lang="en-US" baseline="0" dirty="0" smtClean="0"/>
              <a:t> in the direction of the union.</a:t>
            </a:r>
          </a:p>
          <a:p>
            <a:endParaRPr lang="en-US" baseline="0" dirty="0" smtClean="0"/>
          </a:p>
          <a:p>
            <a:r>
              <a:rPr lang="en-US" baseline="0" dirty="0" smtClean="0"/>
              <a:t>Informally this is a chance to hear about what is going on and to meet fellow members.</a:t>
            </a:r>
            <a:endParaRPr lang="en-US" dirty="0"/>
          </a:p>
        </p:txBody>
      </p:sp>
      <p:sp>
        <p:nvSpPr>
          <p:cNvPr id="4" name="Slide Number Placeholder 3"/>
          <p:cNvSpPr>
            <a:spLocks noGrp="1"/>
          </p:cNvSpPr>
          <p:nvPr>
            <p:ph type="sldNum" sz="quarter" idx="10"/>
          </p:nvPr>
        </p:nvSpPr>
        <p:spPr/>
        <p:txBody>
          <a:bodyPr/>
          <a:lstStyle/>
          <a:p>
            <a:pPr>
              <a:defRPr/>
            </a:pPr>
            <a:fld id="{542D78B1-F103-4025-903A-81D912F3A5BD}" type="slidenum">
              <a:rPr lang="en-US" smtClean="0"/>
              <a:pPr>
                <a:defRPr/>
              </a:pPr>
              <a:t>19</a:t>
            </a:fld>
            <a:endParaRPr lang="en-US" dirty="0"/>
          </a:p>
        </p:txBody>
      </p:sp>
    </p:spTree>
    <p:extLst>
      <p:ext uri="{BB962C8B-B14F-4D97-AF65-F5344CB8AC3E}">
        <p14:creationId xmlns:p14="http://schemas.microsoft.com/office/powerpoint/2010/main" val="313373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CD620E9-2607-410F-8AFA-1608A7328A2D}" type="slidenum">
              <a:rPr lang="en-US" smtClean="0"/>
              <a:pPr/>
              <a:t>2</a:t>
            </a:fld>
            <a:endParaRPr lang="en-US" dirty="0" smtClean="0"/>
          </a:p>
        </p:txBody>
      </p:sp>
      <p:sp>
        <p:nvSpPr>
          <p:cNvPr id="36867" name="Rectangle 2"/>
          <p:cNvSpPr>
            <a:spLocks noGrp="1" noRot="1" noChangeAspect="1" noChangeArrowheads="1" noTextEdit="1"/>
          </p:cNvSpPr>
          <p:nvPr>
            <p:ph type="sldImg"/>
          </p:nvPr>
        </p:nvSpPr>
        <p:spPr>
          <a:xfrm>
            <a:off x="1182688" y="696913"/>
            <a:ext cx="4657725" cy="3492500"/>
          </a:xfrm>
          <a:ln/>
        </p:spPr>
      </p:sp>
      <p:sp>
        <p:nvSpPr>
          <p:cNvPr id="36868" name="Rectangle 3"/>
          <p:cNvSpPr>
            <a:spLocks noGrp="1" noChangeArrowheads="1"/>
          </p:cNvSpPr>
          <p:nvPr>
            <p:ph type="body" idx="1"/>
          </p:nvPr>
        </p:nvSpPr>
        <p:spPr>
          <a:noFill/>
          <a:ln/>
        </p:spPr>
        <p:txBody>
          <a:bodyPr/>
          <a:lstStyle/>
          <a:p>
            <a:pPr eaLnBrk="1" hangingPunct="1"/>
            <a:r>
              <a:rPr lang="en-US" u="none" dirty="0" smtClean="0"/>
              <a:t>General Welcome;</a:t>
            </a:r>
            <a:r>
              <a:rPr lang="en-US" u="none" baseline="0" dirty="0" smtClean="0"/>
              <a:t> </a:t>
            </a:r>
            <a:r>
              <a:rPr lang="en-US" dirty="0" smtClean="0"/>
              <a:t>Use this as an opportunity to get students talking.</a:t>
            </a:r>
          </a:p>
          <a:p>
            <a:pPr eaLnBrk="1" hangingPunct="1"/>
            <a:endParaRPr lang="en-US" dirty="0" smtClean="0"/>
          </a:p>
          <a:p>
            <a:pPr eaLnBrk="1" hangingPunct="1"/>
            <a:r>
              <a:rPr lang="en-US" dirty="0" smtClean="0"/>
              <a:t>Emphasize why</a:t>
            </a:r>
            <a:r>
              <a:rPr lang="en-US" baseline="0" dirty="0" smtClean="0"/>
              <a:t> the Union is doing this program.</a:t>
            </a:r>
            <a:endParaRPr lang="en-US" dirty="0" smtClean="0"/>
          </a:p>
          <a:p>
            <a:pPr eaLnBrk="1" hangingPunct="1"/>
            <a:endParaRPr lang="en-US" dirty="0" smtClean="0"/>
          </a:p>
          <a:p>
            <a:pPr eaLnBrk="1" hangingPunct="1"/>
            <a:r>
              <a:rPr lang="en-US" dirty="0" smtClean="0"/>
              <a:t>If time, and if the class is small enough, each person introducing him/herself can respond to these questions.  If not enough time, get a few responses from the class to each question.  Use responses to find out their common beliefs about the labor movement and their expectations as members.</a:t>
            </a:r>
          </a:p>
          <a:p>
            <a:pPr eaLnBrk="1" hangingPunct="1"/>
            <a:endParaRPr lang="en-US" dirty="0" smtClean="0"/>
          </a:p>
          <a:p>
            <a:pPr eaLnBrk="1" hangingPunct="1"/>
            <a:r>
              <a:rPr lang="en-US" b="1" u="sng" dirty="0" smtClean="0"/>
              <a:t>Alternative</a:t>
            </a:r>
            <a:r>
              <a:rPr lang="en-US" b="1" u="sng" baseline="0" dirty="0" smtClean="0"/>
              <a:t> </a:t>
            </a:r>
            <a:r>
              <a:rPr lang="en-US" baseline="0" dirty="0" smtClean="0"/>
              <a:t>– </a:t>
            </a:r>
            <a:r>
              <a:rPr lang="en-US" i="1" baseline="0" dirty="0" smtClean="0"/>
              <a:t>Small Group Discussion</a:t>
            </a:r>
          </a:p>
          <a:p>
            <a:pPr eaLnBrk="1" hangingPunct="1"/>
            <a:endParaRPr lang="en-US" i="1" baseline="0" dirty="0" smtClean="0"/>
          </a:p>
          <a:p>
            <a:pPr eaLnBrk="1" hangingPunct="1"/>
            <a:r>
              <a:rPr lang="en-US" i="0" baseline="0" dirty="0" smtClean="0"/>
              <a:t>Questions are provided separately to provoke member’s thoughts and baseline knowledge of several topics that will be addressed.</a:t>
            </a:r>
            <a:endParaRPr lang="en-US" i="0" dirty="0" smtClean="0"/>
          </a:p>
        </p:txBody>
      </p:sp>
    </p:spTree>
    <p:extLst>
      <p:ext uri="{BB962C8B-B14F-4D97-AF65-F5344CB8AC3E}">
        <p14:creationId xmlns:p14="http://schemas.microsoft.com/office/powerpoint/2010/main" val="1243183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F2466FC-49B0-4446-A877-BCB2DE217426}" type="slidenum">
              <a:rPr lang="en-US" smtClean="0"/>
              <a:pPr/>
              <a:t>20</a:t>
            </a:fld>
            <a:endParaRPr lang="en-US" dirty="0" smtClean="0"/>
          </a:p>
        </p:txBody>
      </p:sp>
      <p:sp>
        <p:nvSpPr>
          <p:cNvPr id="53251" name="Rectangle 2"/>
          <p:cNvSpPr>
            <a:spLocks noGrp="1" noRot="1" noChangeAspect="1" noChangeArrowheads="1" noTextEdit="1"/>
          </p:cNvSpPr>
          <p:nvPr>
            <p:ph type="sldImg"/>
          </p:nvPr>
        </p:nvSpPr>
        <p:spPr>
          <a:xfrm>
            <a:off x="1182688" y="696913"/>
            <a:ext cx="4657725" cy="3492500"/>
          </a:xfrm>
          <a:ln/>
        </p:spPr>
      </p:sp>
      <p:sp>
        <p:nvSpPr>
          <p:cNvPr id="53252" name="Rectangle 3"/>
          <p:cNvSpPr>
            <a:spLocks noGrp="1" noChangeArrowheads="1"/>
          </p:cNvSpPr>
          <p:nvPr>
            <p:ph type="body" idx="1"/>
          </p:nvPr>
        </p:nvSpPr>
        <p:spPr>
          <a:noFill/>
          <a:ln/>
        </p:spPr>
        <p:txBody>
          <a:bodyPr/>
          <a:lstStyle/>
          <a:p>
            <a:pPr eaLnBrk="1" hangingPunct="1"/>
            <a:r>
              <a:rPr lang="en-US" dirty="0" smtClean="0"/>
              <a:t>Review the fundamental operations of the Local Union.</a:t>
            </a:r>
          </a:p>
          <a:p>
            <a:pPr eaLnBrk="1" hangingPunct="1"/>
            <a:endParaRPr lang="en-US" dirty="0" smtClean="0"/>
          </a:p>
          <a:p>
            <a:pPr eaLnBrk="1" hangingPunct="1"/>
            <a:r>
              <a:rPr lang="en-US" dirty="0" smtClean="0"/>
              <a:t>Who to contact, when jobs are dispatched, how the dues works: when due, suspensions, etc. </a:t>
            </a:r>
          </a:p>
          <a:p>
            <a:pPr eaLnBrk="1" hangingPunct="1"/>
            <a:endParaRPr lang="en-US" dirty="0" smtClean="0"/>
          </a:p>
          <a:p>
            <a:pPr eaLnBrk="1" hangingPunct="1"/>
            <a:r>
              <a:rPr lang="en-US" dirty="0" smtClean="0"/>
              <a:t>Use multiple slides as necessary.</a:t>
            </a:r>
          </a:p>
        </p:txBody>
      </p:sp>
    </p:spTree>
    <p:extLst>
      <p:ext uri="{BB962C8B-B14F-4D97-AF65-F5344CB8AC3E}">
        <p14:creationId xmlns:p14="http://schemas.microsoft.com/office/powerpoint/2010/main" val="108742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2C7BDD7-EF88-4491-96C0-580E1EFDC6A0}" type="slidenum">
              <a:rPr lang="en-US" smtClean="0"/>
              <a:pPr/>
              <a:t>21</a:t>
            </a:fld>
            <a:endParaRPr lang="en-US" dirty="0" smtClean="0"/>
          </a:p>
        </p:txBody>
      </p:sp>
      <p:sp>
        <p:nvSpPr>
          <p:cNvPr id="55299" name="Rectangle 2"/>
          <p:cNvSpPr>
            <a:spLocks noGrp="1" noRot="1" noChangeAspect="1" noChangeArrowheads="1" noTextEdit="1"/>
          </p:cNvSpPr>
          <p:nvPr>
            <p:ph type="sldImg"/>
          </p:nvPr>
        </p:nvSpPr>
        <p:spPr>
          <a:xfrm>
            <a:off x="1182688" y="696913"/>
            <a:ext cx="4657725" cy="3492500"/>
          </a:xfrm>
          <a:ln/>
        </p:spPr>
      </p:sp>
      <p:sp>
        <p:nvSpPr>
          <p:cNvPr id="55300" name="Rectangle 3"/>
          <p:cNvSpPr>
            <a:spLocks noGrp="1" noChangeArrowheads="1"/>
          </p:cNvSpPr>
          <p:nvPr>
            <p:ph type="body" idx="1"/>
          </p:nvPr>
        </p:nvSpPr>
        <p:spPr>
          <a:noFill/>
          <a:ln/>
        </p:spPr>
        <p:txBody>
          <a:bodyPr/>
          <a:lstStyle/>
          <a:p>
            <a:pPr eaLnBrk="1" hangingPunct="1"/>
            <a:r>
              <a:rPr lang="en-US" dirty="0" smtClean="0"/>
              <a:t>Review in more detail the services of your particular Local Union.</a:t>
            </a:r>
          </a:p>
          <a:p>
            <a:pPr eaLnBrk="1" hangingPunct="1"/>
            <a:endParaRPr lang="en-US" dirty="0" smtClean="0"/>
          </a:p>
          <a:p>
            <a:pPr eaLnBrk="1" hangingPunct="1"/>
            <a:r>
              <a:rPr lang="en-US" dirty="0" smtClean="0"/>
              <a:t>Explain the hiring hall rules and processes.</a:t>
            </a:r>
          </a:p>
          <a:p>
            <a:pPr eaLnBrk="1" hangingPunct="1"/>
            <a:endParaRPr lang="en-US" dirty="0" smtClean="0"/>
          </a:p>
          <a:p>
            <a:pPr eaLnBrk="1" hangingPunct="1"/>
            <a:r>
              <a:rPr lang="en-US" dirty="0" smtClean="0"/>
              <a:t>Explain what a collective bargaining agreement is; what’s in it.</a:t>
            </a:r>
          </a:p>
          <a:p>
            <a:pPr eaLnBrk="1" hangingPunct="1"/>
            <a:endParaRPr lang="en-US" dirty="0" smtClean="0"/>
          </a:p>
          <a:p>
            <a:pPr eaLnBrk="1" hangingPunct="1"/>
            <a:r>
              <a:rPr lang="en-US" dirty="0" smtClean="0"/>
              <a:t>Explain what it means to represent workers when there is a problem; describe common issues that the agents may get involved in.</a:t>
            </a:r>
          </a:p>
          <a:p>
            <a:pPr eaLnBrk="1" hangingPunct="1"/>
            <a:endParaRPr lang="en-US" dirty="0" smtClean="0"/>
          </a:p>
          <a:p>
            <a:pPr eaLnBrk="1" hangingPunct="1"/>
            <a:r>
              <a:rPr lang="en-US" dirty="0" smtClean="0"/>
              <a:t>Use multiple slides as necessary to deliver these points in more detail.</a:t>
            </a:r>
          </a:p>
        </p:txBody>
      </p:sp>
    </p:spTree>
    <p:extLst>
      <p:ext uri="{BB962C8B-B14F-4D97-AF65-F5344CB8AC3E}">
        <p14:creationId xmlns:p14="http://schemas.microsoft.com/office/powerpoint/2010/main" val="303047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dues structure works, including check-off.</a:t>
            </a:r>
          </a:p>
          <a:p>
            <a:endParaRPr lang="en-US" dirty="0" smtClean="0"/>
          </a:p>
          <a:p>
            <a:r>
              <a:rPr lang="en-US" dirty="0" smtClean="0"/>
              <a:t>Dues must be in by the last day of the following month when due or members are automatically suspended.</a:t>
            </a:r>
          </a:p>
          <a:p>
            <a:endParaRPr lang="en-US" dirty="0" smtClean="0"/>
          </a:p>
          <a:p>
            <a:r>
              <a:rPr lang="en-US" dirty="0" smtClean="0"/>
              <a:t>Explain process and cost of readmission.</a:t>
            </a:r>
          </a:p>
          <a:p>
            <a:endParaRPr lang="en-US" dirty="0"/>
          </a:p>
        </p:txBody>
      </p:sp>
      <p:sp>
        <p:nvSpPr>
          <p:cNvPr id="4" name="Slide Number Placeholder 3"/>
          <p:cNvSpPr>
            <a:spLocks noGrp="1"/>
          </p:cNvSpPr>
          <p:nvPr>
            <p:ph type="sldNum" sz="quarter" idx="10"/>
          </p:nvPr>
        </p:nvSpPr>
        <p:spPr/>
        <p:txBody>
          <a:bodyPr/>
          <a:lstStyle/>
          <a:p>
            <a:pPr>
              <a:defRPr/>
            </a:pPr>
            <a:fld id="{542D78B1-F103-4025-903A-81D912F3A5BD}" type="slidenum">
              <a:rPr lang="en-US" smtClean="0"/>
              <a:pPr>
                <a:defRPr/>
              </a:pPr>
              <a:t>22</a:t>
            </a:fld>
            <a:endParaRPr lang="en-US" dirty="0"/>
          </a:p>
        </p:txBody>
      </p:sp>
    </p:spTree>
    <p:extLst>
      <p:ext uri="{BB962C8B-B14F-4D97-AF65-F5344CB8AC3E}">
        <p14:creationId xmlns:p14="http://schemas.microsoft.com/office/powerpoint/2010/main" val="3239265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AFBCACE-9ACB-43FA-B2F5-BE423C9BC04E}" type="slidenum">
              <a:rPr lang="en-US" smtClean="0"/>
              <a:pPr/>
              <a:t>23</a:t>
            </a:fld>
            <a:endParaRPr lang="en-US" dirty="0" smtClean="0"/>
          </a:p>
        </p:txBody>
      </p:sp>
      <p:sp>
        <p:nvSpPr>
          <p:cNvPr id="54275" name="Rectangle 2"/>
          <p:cNvSpPr>
            <a:spLocks noGrp="1" noRot="1" noChangeAspect="1" noChangeArrowheads="1" noTextEdit="1"/>
          </p:cNvSpPr>
          <p:nvPr>
            <p:ph type="sldImg"/>
          </p:nvPr>
        </p:nvSpPr>
        <p:spPr>
          <a:xfrm>
            <a:off x="1182688" y="696913"/>
            <a:ext cx="4657725" cy="3492500"/>
          </a:xfrm>
          <a:ln/>
        </p:spPr>
      </p:sp>
      <p:sp>
        <p:nvSpPr>
          <p:cNvPr id="54276" name="Rectangle 3"/>
          <p:cNvSpPr>
            <a:spLocks noGrp="1" noChangeArrowheads="1"/>
          </p:cNvSpPr>
          <p:nvPr>
            <p:ph type="body" idx="1"/>
          </p:nvPr>
        </p:nvSpPr>
        <p:spPr>
          <a:noFill/>
          <a:ln/>
        </p:spPr>
        <p:txBody>
          <a:bodyPr/>
          <a:lstStyle/>
          <a:p>
            <a:pPr eaLnBrk="1" hangingPunct="1"/>
            <a:r>
              <a:rPr lang="en-US" dirty="0" smtClean="0"/>
              <a:t>Create a pie chart that shows how the Local Union’s dues are spent.</a:t>
            </a:r>
          </a:p>
          <a:p>
            <a:pPr eaLnBrk="1" hangingPunct="1"/>
            <a:endParaRPr lang="en-US" dirty="0" smtClean="0"/>
          </a:p>
          <a:p>
            <a:pPr eaLnBrk="1" hangingPunct="1"/>
            <a:r>
              <a:rPr lang="en-US" dirty="0" smtClean="0"/>
              <a:t>Use categories with names that members will understand; not necessarily each line item of your financial report.</a:t>
            </a:r>
          </a:p>
          <a:p>
            <a:pPr eaLnBrk="1" hangingPunct="1"/>
            <a:endParaRPr lang="en-US" dirty="0" smtClean="0"/>
          </a:p>
          <a:p>
            <a:pPr eaLnBrk="1" hangingPunct="1"/>
            <a:r>
              <a:rPr lang="en-US" dirty="0" smtClean="0"/>
              <a:t>Emphasize that the benefits and services of the union are dependant on dues.</a:t>
            </a:r>
          </a:p>
          <a:p>
            <a:pPr eaLnBrk="1" hangingPunct="1"/>
            <a:endParaRPr lang="en-US" dirty="0" smtClean="0"/>
          </a:p>
          <a:p>
            <a:pPr eaLnBrk="1" hangingPunct="1"/>
            <a:r>
              <a:rPr lang="en-US" u="none" dirty="0" smtClean="0"/>
              <a:t>Financial Reporting:  </a:t>
            </a:r>
            <a:r>
              <a:rPr lang="en-US" dirty="0" smtClean="0"/>
              <a:t>Concerns about what dues are spent on are addressed at the Local Union membership</a:t>
            </a:r>
            <a:r>
              <a:rPr lang="en-US" baseline="0" dirty="0" smtClean="0"/>
              <a:t> meetings.  Each month a financial report is delivered at the Local Union meeting.</a:t>
            </a:r>
            <a:endParaRPr lang="en-US" dirty="0" smtClean="0"/>
          </a:p>
        </p:txBody>
      </p:sp>
    </p:spTree>
    <p:extLst>
      <p:ext uri="{BB962C8B-B14F-4D97-AF65-F5344CB8AC3E}">
        <p14:creationId xmlns:p14="http://schemas.microsoft.com/office/powerpoint/2010/main" val="231241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19DF82C-3F54-431B-BD99-9FC0EE70612B}" type="slidenum">
              <a:rPr lang="en-US" smtClean="0"/>
              <a:pPr/>
              <a:t>24</a:t>
            </a:fld>
            <a:endParaRPr lang="en-US" dirty="0" smtClean="0"/>
          </a:p>
        </p:txBody>
      </p:sp>
      <p:sp>
        <p:nvSpPr>
          <p:cNvPr id="56323" name="Rectangle 2"/>
          <p:cNvSpPr>
            <a:spLocks noGrp="1" noRot="1" noChangeAspect="1" noChangeArrowheads="1" noTextEdit="1"/>
          </p:cNvSpPr>
          <p:nvPr>
            <p:ph type="sldImg"/>
          </p:nvPr>
        </p:nvSpPr>
        <p:spPr>
          <a:xfrm>
            <a:off x="1182688" y="696913"/>
            <a:ext cx="4657725" cy="3492500"/>
          </a:xfrm>
          <a:ln/>
        </p:spPr>
      </p:sp>
      <p:sp>
        <p:nvSpPr>
          <p:cNvPr id="56324" name="Rectangle 3"/>
          <p:cNvSpPr>
            <a:spLocks noGrp="1" noChangeArrowheads="1"/>
          </p:cNvSpPr>
          <p:nvPr>
            <p:ph type="body" idx="1"/>
          </p:nvPr>
        </p:nvSpPr>
        <p:spPr>
          <a:noFill/>
          <a:ln/>
        </p:spPr>
        <p:txBody>
          <a:bodyPr/>
          <a:lstStyle/>
          <a:p>
            <a:pPr eaLnBrk="1" hangingPunct="1"/>
            <a:r>
              <a:rPr lang="en-US" dirty="0" smtClean="0"/>
              <a:t>Overview of benefits.</a:t>
            </a:r>
          </a:p>
          <a:p>
            <a:pPr eaLnBrk="1" hangingPunct="1"/>
            <a:endParaRPr lang="en-US" dirty="0" smtClean="0"/>
          </a:p>
          <a:p>
            <a:pPr eaLnBrk="1" hangingPunct="1"/>
            <a:r>
              <a:rPr lang="en-US" dirty="0" smtClean="0"/>
              <a:t>Adjust to reflect Local Union’s offerings: add more or delete as necessary.</a:t>
            </a:r>
          </a:p>
          <a:p>
            <a:pPr eaLnBrk="1" hangingPunct="1"/>
            <a:endParaRPr lang="en-US" dirty="0" smtClean="0"/>
          </a:p>
          <a:p>
            <a:pPr eaLnBrk="1" hangingPunct="1"/>
            <a:r>
              <a:rPr lang="en-US" dirty="0" smtClean="0"/>
              <a:t>More detail on the traditional benefit funds follows.</a:t>
            </a:r>
          </a:p>
        </p:txBody>
      </p:sp>
    </p:spTree>
    <p:extLst>
      <p:ext uri="{BB962C8B-B14F-4D97-AF65-F5344CB8AC3E}">
        <p14:creationId xmlns:p14="http://schemas.microsoft.com/office/powerpoint/2010/main" val="3264384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1DE7700-04F6-47FD-BADB-26F25683428C}" type="slidenum">
              <a:rPr lang="en-US" smtClean="0"/>
              <a:pPr/>
              <a:t>25</a:t>
            </a:fld>
            <a:endParaRPr lang="en-US" dirty="0" smtClean="0"/>
          </a:p>
        </p:txBody>
      </p:sp>
      <p:sp>
        <p:nvSpPr>
          <p:cNvPr id="57347" name="Rectangle 2"/>
          <p:cNvSpPr>
            <a:spLocks noGrp="1" noRot="1" noChangeAspect="1" noChangeArrowheads="1" noTextEdit="1"/>
          </p:cNvSpPr>
          <p:nvPr>
            <p:ph type="sldImg"/>
          </p:nvPr>
        </p:nvSpPr>
        <p:spPr>
          <a:xfrm>
            <a:off x="1182688" y="696913"/>
            <a:ext cx="4657725" cy="3492500"/>
          </a:xfrm>
          <a:ln/>
        </p:spPr>
      </p:sp>
      <p:sp>
        <p:nvSpPr>
          <p:cNvPr id="57348" name="Rectangle 3"/>
          <p:cNvSpPr>
            <a:spLocks noGrp="1" noChangeArrowheads="1"/>
          </p:cNvSpPr>
          <p:nvPr>
            <p:ph type="body" idx="1"/>
          </p:nvPr>
        </p:nvSpPr>
        <p:spPr>
          <a:noFill/>
          <a:ln/>
        </p:spPr>
        <p:txBody>
          <a:bodyPr/>
          <a:lstStyle/>
          <a:p>
            <a:pPr eaLnBrk="1" hangingPunct="1"/>
            <a:r>
              <a:rPr lang="en-US" dirty="0" smtClean="0"/>
              <a:t>Modify to match terms of your health plan.  Make sure you have handouts with more information on plan benefits and contacts.</a:t>
            </a:r>
          </a:p>
          <a:p>
            <a:pPr eaLnBrk="1" hangingPunct="1"/>
            <a:endParaRPr lang="en-US" dirty="0" smtClean="0"/>
          </a:p>
          <a:p>
            <a:pPr eaLnBrk="1" hangingPunct="1"/>
            <a:r>
              <a:rPr lang="en-US" dirty="0" smtClean="0"/>
              <a:t>Explain funding through</a:t>
            </a:r>
            <a:r>
              <a:rPr lang="en-US" baseline="0" dirty="0" smtClean="0"/>
              <a:t> what the union bargains to into the “pool.”</a:t>
            </a:r>
            <a:endParaRPr lang="en-US" dirty="0" smtClean="0"/>
          </a:p>
        </p:txBody>
      </p:sp>
    </p:spTree>
    <p:extLst>
      <p:ext uri="{BB962C8B-B14F-4D97-AF65-F5344CB8AC3E}">
        <p14:creationId xmlns:p14="http://schemas.microsoft.com/office/powerpoint/2010/main" val="2873966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A52D4BD-7253-4E20-9E81-FA0BC1CDD44F}" type="slidenum">
              <a:rPr lang="en-US" smtClean="0"/>
              <a:pPr/>
              <a:t>26</a:t>
            </a:fld>
            <a:endParaRPr lang="en-US" dirty="0" smtClean="0"/>
          </a:p>
        </p:txBody>
      </p:sp>
      <p:sp>
        <p:nvSpPr>
          <p:cNvPr id="58371" name="Rectangle 2"/>
          <p:cNvSpPr>
            <a:spLocks noGrp="1" noRot="1" noChangeAspect="1" noChangeArrowheads="1" noTextEdit="1"/>
          </p:cNvSpPr>
          <p:nvPr>
            <p:ph type="sldImg"/>
          </p:nvPr>
        </p:nvSpPr>
        <p:spPr>
          <a:xfrm>
            <a:off x="1182688" y="696913"/>
            <a:ext cx="4657725" cy="3492500"/>
          </a:xfrm>
          <a:ln/>
        </p:spPr>
      </p:sp>
      <p:sp>
        <p:nvSpPr>
          <p:cNvPr id="58372" name="Rectangle 3"/>
          <p:cNvSpPr>
            <a:spLocks noGrp="1" noChangeArrowheads="1"/>
          </p:cNvSpPr>
          <p:nvPr>
            <p:ph type="body" idx="1"/>
          </p:nvPr>
        </p:nvSpPr>
        <p:spPr>
          <a:noFill/>
          <a:ln/>
        </p:spPr>
        <p:txBody>
          <a:bodyPr/>
          <a:lstStyle/>
          <a:p>
            <a:pPr eaLnBrk="1" hangingPunct="1"/>
            <a:r>
              <a:rPr lang="en-US" dirty="0" smtClean="0"/>
              <a:t>Modify as necessary.  Important that the value of this benefit is emphasized.</a:t>
            </a:r>
          </a:p>
        </p:txBody>
      </p:sp>
    </p:spTree>
    <p:extLst>
      <p:ext uri="{BB962C8B-B14F-4D97-AF65-F5344CB8AC3E}">
        <p14:creationId xmlns:p14="http://schemas.microsoft.com/office/powerpoint/2010/main" val="2737767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7277F53-792B-4E6F-86B6-7A3A37D39A22}" type="slidenum">
              <a:rPr lang="en-US" smtClean="0"/>
              <a:pPr/>
              <a:t>27</a:t>
            </a:fld>
            <a:endParaRPr lang="en-US" dirty="0" smtClean="0"/>
          </a:p>
        </p:txBody>
      </p:sp>
      <p:sp>
        <p:nvSpPr>
          <p:cNvPr id="59395" name="Rectangle 2"/>
          <p:cNvSpPr>
            <a:spLocks noGrp="1" noRot="1" noChangeAspect="1" noChangeArrowheads="1" noTextEdit="1"/>
          </p:cNvSpPr>
          <p:nvPr>
            <p:ph type="sldImg"/>
          </p:nvPr>
        </p:nvSpPr>
        <p:spPr>
          <a:xfrm>
            <a:off x="1182688" y="696913"/>
            <a:ext cx="4657725" cy="3492500"/>
          </a:xfrm>
          <a:ln/>
        </p:spPr>
      </p:sp>
      <p:sp>
        <p:nvSpPr>
          <p:cNvPr id="59396" name="Rectangle 3"/>
          <p:cNvSpPr>
            <a:spLocks noGrp="1" noChangeArrowheads="1"/>
          </p:cNvSpPr>
          <p:nvPr>
            <p:ph type="body" idx="1"/>
          </p:nvPr>
        </p:nvSpPr>
        <p:spPr>
          <a:noFill/>
          <a:ln/>
        </p:spPr>
        <p:txBody>
          <a:bodyPr/>
          <a:lstStyle/>
          <a:p>
            <a:pPr eaLnBrk="1" hangingPunct="1"/>
            <a:r>
              <a:rPr lang="en-US" dirty="0" smtClean="0"/>
              <a:t>Modify to suit terms of your pension plan. Impress upon them importance and value of this benefit.</a:t>
            </a:r>
          </a:p>
        </p:txBody>
      </p:sp>
    </p:spTree>
    <p:extLst>
      <p:ext uri="{BB962C8B-B14F-4D97-AF65-F5344CB8AC3E}">
        <p14:creationId xmlns:p14="http://schemas.microsoft.com/office/powerpoint/2010/main" val="1870725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9241FD0-788C-421F-9CC1-E31BC5E0A73D}" type="slidenum">
              <a:rPr lang="en-US" smtClean="0"/>
              <a:pPr/>
              <a:t>28</a:t>
            </a:fld>
            <a:endParaRPr lang="en-US" dirty="0" smtClean="0"/>
          </a:p>
        </p:txBody>
      </p:sp>
      <p:sp>
        <p:nvSpPr>
          <p:cNvPr id="60419" name="Rectangle 2"/>
          <p:cNvSpPr>
            <a:spLocks noGrp="1" noRot="1" noChangeAspect="1" noChangeArrowheads="1" noTextEdit="1"/>
          </p:cNvSpPr>
          <p:nvPr>
            <p:ph type="sldImg"/>
          </p:nvPr>
        </p:nvSpPr>
        <p:spPr>
          <a:xfrm>
            <a:off x="1182688" y="696913"/>
            <a:ext cx="4657725" cy="3492500"/>
          </a:xfrm>
          <a:ln/>
        </p:spPr>
      </p:sp>
      <p:sp>
        <p:nvSpPr>
          <p:cNvPr id="60420" name="Rectangle 3"/>
          <p:cNvSpPr>
            <a:spLocks noGrp="1" noChangeArrowheads="1"/>
          </p:cNvSpPr>
          <p:nvPr>
            <p:ph type="body" idx="1"/>
          </p:nvPr>
        </p:nvSpPr>
        <p:spPr>
          <a:noFill/>
          <a:ln/>
        </p:spPr>
        <p:txBody>
          <a:bodyPr/>
          <a:lstStyle/>
          <a:p>
            <a:pPr eaLnBrk="1" hangingPunct="1"/>
            <a:r>
              <a:rPr lang="en-US" dirty="0" smtClean="0"/>
              <a:t>More detail on the training center.  Modify to match classes offered for your members.  Emphasis value of this benefit.</a:t>
            </a:r>
          </a:p>
        </p:txBody>
      </p:sp>
    </p:spTree>
    <p:extLst>
      <p:ext uri="{BB962C8B-B14F-4D97-AF65-F5344CB8AC3E}">
        <p14:creationId xmlns:p14="http://schemas.microsoft.com/office/powerpoint/2010/main" val="1857416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117F5A6-6358-4092-8ABD-9E6C7ECA34AA}" type="slidenum">
              <a:rPr lang="en-US" smtClean="0"/>
              <a:pPr/>
              <a:t>29</a:t>
            </a:fld>
            <a:endParaRPr lang="en-US" dirty="0" smtClean="0"/>
          </a:p>
        </p:txBody>
      </p:sp>
      <p:sp>
        <p:nvSpPr>
          <p:cNvPr id="61443" name="Rectangle 2"/>
          <p:cNvSpPr>
            <a:spLocks noGrp="1" noRot="1" noChangeAspect="1" noChangeArrowheads="1" noTextEdit="1"/>
          </p:cNvSpPr>
          <p:nvPr>
            <p:ph type="sldImg"/>
          </p:nvPr>
        </p:nvSpPr>
        <p:spPr>
          <a:xfrm>
            <a:off x="1182688" y="696913"/>
            <a:ext cx="4657725" cy="3492500"/>
          </a:xfrm>
          <a:ln/>
        </p:spPr>
      </p:sp>
      <p:sp>
        <p:nvSpPr>
          <p:cNvPr id="61444" name="Rectangle 3"/>
          <p:cNvSpPr>
            <a:spLocks noGrp="1" noChangeArrowheads="1"/>
          </p:cNvSpPr>
          <p:nvPr>
            <p:ph type="body" idx="1"/>
          </p:nvPr>
        </p:nvSpPr>
        <p:spPr>
          <a:noFill/>
          <a:ln/>
        </p:spPr>
        <p:txBody>
          <a:bodyPr/>
          <a:lstStyle/>
          <a:p>
            <a:pPr eaLnBrk="1" hangingPunct="1"/>
            <a:r>
              <a:rPr lang="en-US" dirty="0" smtClean="0"/>
              <a:t>Discuss other activities that the Local Union is involved in.  Show how these activities impact their own job security or pay.</a:t>
            </a:r>
          </a:p>
          <a:p>
            <a:pPr eaLnBrk="1" hangingPunct="1"/>
            <a:endParaRPr lang="en-US" dirty="0" smtClean="0"/>
          </a:p>
        </p:txBody>
      </p:sp>
    </p:spTree>
    <p:extLst>
      <p:ext uri="{BB962C8B-B14F-4D97-AF65-F5344CB8AC3E}">
        <p14:creationId xmlns:p14="http://schemas.microsoft.com/office/powerpoint/2010/main" val="159607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290F563-400D-427F-A49E-60F1E143CA49}" type="slidenum">
              <a:rPr lang="en-US" smtClean="0"/>
              <a:pPr/>
              <a:t>3</a:t>
            </a:fld>
            <a:endParaRPr lang="en-US" dirty="0" smtClean="0"/>
          </a:p>
        </p:txBody>
      </p:sp>
      <p:sp>
        <p:nvSpPr>
          <p:cNvPr id="37891" name="Rectangle 2"/>
          <p:cNvSpPr>
            <a:spLocks noGrp="1" noRot="1" noChangeAspect="1" noChangeArrowheads="1" noTextEdit="1"/>
          </p:cNvSpPr>
          <p:nvPr>
            <p:ph type="sldImg"/>
          </p:nvPr>
        </p:nvSpPr>
        <p:spPr>
          <a:xfrm>
            <a:off x="1182688" y="696913"/>
            <a:ext cx="4657725" cy="3492500"/>
          </a:xfrm>
          <a:ln/>
        </p:spPr>
      </p:sp>
      <p:sp>
        <p:nvSpPr>
          <p:cNvPr id="37892" name="Rectangle 3"/>
          <p:cNvSpPr>
            <a:spLocks noGrp="1" noChangeArrowheads="1"/>
          </p:cNvSpPr>
          <p:nvPr>
            <p:ph type="body" idx="1"/>
          </p:nvPr>
        </p:nvSpPr>
        <p:spPr>
          <a:noFill/>
          <a:ln/>
        </p:spPr>
        <p:txBody>
          <a:bodyPr/>
          <a:lstStyle/>
          <a:p>
            <a:pPr eaLnBrk="1" hangingPunct="1"/>
            <a:r>
              <a:rPr lang="en-US" dirty="0" smtClean="0"/>
              <a:t>Adjust program overview slides as necessary to reflect content of the class.</a:t>
            </a:r>
          </a:p>
          <a:p>
            <a:pPr eaLnBrk="1" hangingPunct="1"/>
            <a:endParaRPr lang="en-US" dirty="0" smtClean="0"/>
          </a:p>
          <a:p>
            <a:pPr eaLnBrk="1" hangingPunct="1"/>
            <a:r>
              <a:rPr lang="en-US" dirty="0" smtClean="0"/>
              <a:t>Review the intent of the program and what will get covered.</a:t>
            </a:r>
          </a:p>
          <a:p>
            <a:pPr eaLnBrk="1" hangingPunct="1"/>
            <a:endParaRPr lang="en-US" dirty="0" smtClean="0"/>
          </a:p>
          <a:p>
            <a:pPr eaLnBrk="1" hangingPunct="1"/>
            <a:r>
              <a:rPr lang="en-US" dirty="0" smtClean="0"/>
              <a:t>Include timing (if long session</a:t>
            </a:r>
            <a:r>
              <a:rPr lang="en-US" baseline="0" dirty="0" smtClean="0"/>
              <a:t> or multiple days) as well as breaks and meals as appropriate.</a:t>
            </a:r>
            <a:endParaRPr lang="en-US" dirty="0" smtClean="0"/>
          </a:p>
        </p:txBody>
      </p:sp>
    </p:spTree>
    <p:extLst>
      <p:ext uri="{BB962C8B-B14F-4D97-AF65-F5344CB8AC3E}">
        <p14:creationId xmlns:p14="http://schemas.microsoft.com/office/powerpoint/2010/main" val="50701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290F563-400D-427F-A49E-60F1E143CA49}" type="slidenum">
              <a:rPr lang="en-US" smtClean="0">
                <a:solidFill>
                  <a:srgbClr val="000000"/>
                </a:solidFill>
              </a:rPr>
              <a:pPr/>
              <a:t>30</a:t>
            </a:fld>
            <a:endParaRPr lang="en-US" dirty="0" smtClean="0">
              <a:solidFill>
                <a:srgbClr val="000000"/>
              </a:solidFill>
            </a:endParaRPr>
          </a:p>
        </p:txBody>
      </p:sp>
      <p:sp>
        <p:nvSpPr>
          <p:cNvPr id="37891" name="Rectangle 2"/>
          <p:cNvSpPr>
            <a:spLocks noGrp="1" noRot="1" noChangeAspect="1" noChangeArrowheads="1" noTextEdit="1"/>
          </p:cNvSpPr>
          <p:nvPr>
            <p:ph type="sldImg"/>
          </p:nvPr>
        </p:nvSpPr>
        <p:spPr>
          <a:xfrm>
            <a:off x="1182688" y="696913"/>
            <a:ext cx="4657725" cy="3492500"/>
          </a:xfrm>
          <a:ln/>
        </p:spPr>
      </p:sp>
      <p:sp>
        <p:nvSpPr>
          <p:cNvPr id="37892" name="Rectangle 3"/>
          <p:cNvSpPr>
            <a:spLocks noGrp="1" noChangeArrowheads="1"/>
          </p:cNvSpPr>
          <p:nvPr>
            <p:ph type="body" idx="1"/>
          </p:nvPr>
        </p:nvSpPr>
        <p:spPr>
          <a:noFill/>
          <a:ln/>
        </p:spPr>
        <p:txBody>
          <a:bodyPr/>
          <a:lstStyle/>
          <a:p>
            <a:r>
              <a:rPr lang="en-US" dirty="0" smtClean="0"/>
              <a:t>Discuss the mutual dependency of union contractors and construction unions.</a:t>
            </a:r>
          </a:p>
          <a:p>
            <a:r>
              <a:rPr lang="en-US" dirty="0" smtClean="0"/>
              <a:t>Contractors need skilled labor to be successful and will pay a premium for it.</a:t>
            </a:r>
          </a:p>
          <a:p>
            <a:r>
              <a:rPr lang="en-US" dirty="0" smtClean="0"/>
              <a:t>Laborers need jobs.</a:t>
            </a:r>
          </a:p>
          <a:p>
            <a:endParaRPr lang="en-US" dirty="0" smtClean="0"/>
          </a:p>
          <a:p>
            <a:r>
              <a:rPr lang="en-US" dirty="0" smtClean="0"/>
              <a:t>It is in our best interest to ensure the quality of our membership so that union contractors, who are paying more per hour for Laborers, are able to secure more work.</a:t>
            </a:r>
          </a:p>
          <a:p>
            <a:endParaRPr lang="en-US" dirty="0" smtClean="0"/>
          </a:p>
          <a:p>
            <a:r>
              <a:rPr lang="en-US" dirty="0" smtClean="0"/>
              <a:t>Contractors are better off if they invest in a pool of healthy, well trained workers they can have continuing access to as they bid for work.  </a:t>
            </a:r>
          </a:p>
          <a:p>
            <a:pPr eaLnBrk="1" hangingPunct="1"/>
            <a:endParaRPr lang="en-US" dirty="0" smtClean="0"/>
          </a:p>
        </p:txBody>
      </p:sp>
    </p:spTree>
    <p:extLst>
      <p:ext uri="{BB962C8B-B14F-4D97-AF65-F5344CB8AC3E}">
        <p14:creationId xmlns:p14="http://schemas.microsoft.com/office/powerpoint/2010/main" val="1577926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290F563-400D-427F-A49E-60F1E143CA49}" type="slidenum">
              <a:rPr lang="en-US" smtClean="0">
                <a:solidFill>
                  <a:srgbClr val="000000"/>
                </a:solidFill>
              </a:rPr>
              <a:pPr/>
              <a:t>31</a:t>
            </a:fld>
            <a:endParaRPr lang="en-US" dirty="0" smtClean="0">
              <a:solidFill>
                <a:srgbClr val="000000"/>
              </a:solidFill>
            </a:endParaRPr>
          </a:p>
        </p:txBody>
      </p:sp>
      <p:sp>
        <p:nvSpPr>
          <p:cNvPr id="37891" name="Rectangle 2"/>
          <p:cNvSpPr>
            <a:spLocks noGrp="1" noRot="1" noChangeAspect="1" noChangeArrowheads="1" noTextEdit="1"/>
          </p:cNvSpPr>
          <p:nvPr>
            <p:ph type="sldImg"/>
          </p:nvPr>
        </p:nvSpPr>
        <p:spPr>
          <a:xfrm>
            <a:off x="1170517" y="696567"/>
            <a:ext cx="4682067" cy="3492528"/>
          </a:xfrm>
          <a:ln/>
        </p:spPr>
      </p:sp>
      <p:sp>
        <p:nvSpPr>
          <p:cNvPr id="37892" name="Rectangle 3"/>
          <p:cNvSpPr>
            <a:spLocks noGrp="1" noChangeArrowheads="1"/>
          </p:cNvSpPr>
          <p:nvPr>
            <p:ph type="body" idx="1"/>
          </p:nvPr>
        </p:nvSpPr>
        <p:spPr>
          <a:noFill/>
          <a:ln/>
        </p:spPr>
        <p:txBody>
          <a:bodyPr/>
          <a:lstStyle/>
          <a:p>
            <a:r>
              <a:rPr lang="en-US" dirty="0" smtClean="0"/>
              <a:t>Lets start with the basics; those things that affect </a:t>
            </a:r>
            <a:r>
              <a:rPr lang="en-US" baseline="0" dirty="0" smtClean="0"/>
              <a:t>what you get paid:</a:t>
            </a:r>
          </a:p>
          <a:p>
            <a:r>
              <a:rPr lang="en-US" baseline="0" dirty="0" smtClean="0"/>
              <a:t>It’s a simple formula that you should recognize:</a:t>
            </a:r>
          </a:p>
          <a:p>
            <a:endParaRPr lang="en-US" baseline="0" dirty="0" smtClean="0"/>
          </a:p>
          <a:p>
            <a:r>
              <a:rPr lang="en-US" baseline="0" dirty="0" smtClean="0"/>
              <a:t>First you need a job; construction work needs to be available to contractors so they can hire construction workers.</a:t>
            </a:r>
          </a:p>
          <a:p>
            <a:r>
              <a:rPr lang="en-US" baseline="0" dirty="0" smtClean="0"/>
              <a:t>Second, </a:t>
            </a:r>
            <a:r>
              <a:rPr lang="en-US" b="1" baseline="0" dirty="0" smtClean="0"/>
              <a:t>your</a:t>
            </a:r>
            <a:r>
              <a:rPr lang="en-US" baseline="0" dirty="0" smtClean="0"/>
              <a:t> contractors, those that employ union workers, need to win the awards to put you to work.</a:t>
            </a:r>
          </a:p>
          <a:p>
            <a:r>
              <a:rPr lang="en-US" baseline="0" dirty="0" smtClean="0"/>
              <a:t>And the third factor is your hourly pay rate.  </a:t>
            </a:r>
          </a:p>
          <a:p>
            <a:endParaRPr lang="en-US" baseline="0" dirty="0" smtClean="0"/>
          </a:p>
          <a:p>
            <a:r>
              <a:rPr lang="en-US" b="1" baseline="0" dirty="0" smtClean="0"/>
              <a:t>Put on a flip chart</a:t>
            </a:r>
            <a:r>
              <a:rPr lang="en-US" baseline="0" dirty="0" smtClean="0"/>
              <a:t>:</a:t>
            </a:r>
            <a:r>
              <a:rPr lang="en-US" dirty="0" smtClean="0"/>
              <a:t>  Hypothetically:</a:t>
            </a:r>
          </a:p>
          <a:p>
            <a:r>
              <a:rPr lang="en-US" dirty="0" smtClean="0"/>
              <a:t>Your union contract rate is $30/hour. </a:t>
            </a:r>
          </a:p>
          <a:p>
            <a:r>
              <a:rPr lang="en-US" dirty="0" smtClean="0"/>
              <a:t>None of our union contractors have secured work; they lost all the bids to non union contractors.  </a:t>
            </a:r>
          </a:p>
          <a:p>
            <a:r>
              <a:rPr lang="en-US" baseline="0" dirty="0" smtClean="0"/>
              <a:t>$30</a:t>
            </a:r>
            <a:r>
              <a:rPr lang="en-US" dirty="0" smtClean="0"/>
              <a:t> x 0 hours = ????</a:t>
            </a:r>
          </a:p>
          <a:p>
            <a:endParaRPr lang="en-US" baseline="0" dirty="0" smtClean="0"/>
          </a:p>
          <a:p>
            <a:r>
              <a:rPr lang="en-US" dirty="0" smtClean="0"/>
              <a:t>If the contract wage were $100/hour or $1000/hour it would be these same result.  It’s all in the HOURS.</a:t>
            </a:r>
            <a:endParaRPr lang="en-US" baseline="0" dirty="0" smtClean="0"/>
          </a:p>
        </p:txBody>
      </p:sp>
    </p:spTree>
    <p:extLst>
      <p:ext uri="{BB962C8B-B14F-4D97-AF65-F5344CB8AC3E}">
        <p14:creationId xmlns:p14="http://schemas.microsoft.com/office/powerpoint/2010/main" val="2312073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290F563-400D-427F-A49E-60F1E143CA49}" type="slidenum">
              <a:rPr lang="en-US" smtClean="0">
                <a:solidFill>
                  <a:srgbClr val="000000"/>
                </a:solidFill>
              </a:rPr>
              <a:pPr/>
              <a:t>32</a:t>
            </a:fld>
            <a:endParaRPr lang="en-US" dirty="0" smtClean="0">
              <a:solidFill>
                <a:srgbClr val="000000"/>
              </a:solidFill>
            </a:endParaRPr>
          </a:p>
        </p:txBody>
      </p:sp>
      <p:sp>
        <p:nvSpPr>
          <p:cNvPr id="37891" name="Rectangle 2"/>
          <p:cNvSpPr>
            <a:spLocks noGrp="1" noRot="1" noChangeAspect="1" noChangeArrowheads="1" noTextEdit="1"/>
          </p:cNvSpPr>
          <p:nvPr>
            <p:ph type="sldImg"/>
          </p:nvPr>
        </p:nvSpPr>
        <p:spPr>
          <a:xfrm>
            <a:off x="1170517" y="696567"/>
            <a:ext cx="4682067" cy="3492528"/>
          </a:xfrm>
          <a:ln/>
        </p:spPr>
      </p:sp>
      <p:sp>
        <p:nvSpPr>
          <p:cNvPr id="37892" name="Rectangle 3"/>
          <p:cNvSpPr>
            <a:spLocks noGrp="1" noChangeArrowheads="1"/>
          </p:cNvSpPr>
          <p:nvPr>
            <p:ph type="body" idx="1"/>
          </p:nvPr>
        </p:nvSpPr>
        <p:spPr>
          <a:noFill/>
          <a:ln/>
        </p:spPr>
        <p:txBody>
          <a:bodyPr/>
          <a:lstStyle/>
          <a:p>
            <a:r>
              <a:rPr lang="en-US" dirty="0" smtClean="0"/>
              <a:t>Discuss factors that make a contractor profitable or able to secure work.  Things like efficient work operations, reputation, ability to complete jobs on time and under budget.  </a:t>
            </a:r>
          </a:p>
          <a:p>
            <a:endParaRPr lang="en-US" dirty="0" smtClean="0"/>
          </a:p>
          <a:p>
            <a:r>
              <a:rPr lang="en-US" b="1" dirty="0" smtClean="0"/>
              <a:t>If time, ask them why they think a contractor, if given a choice, would go union or not.   Otherwise, review with them these and other elements</a:t>
            </a:r>
            <a:r>
              <a:rPr lang="en-US" dirty="0" smtClean="0"/>
              <a:t>.</a:t>
            </a:r>
          </a:p>
          <a:p>
            <a:endParaRPr lang="en-US" dirty="0" smtClean="0"/>
          </a:p>
          <a:p>
            <a:r>
              <a:rPr lang="en-US" dirty="0" smtClean="0"/>
              <a:t>Our union can provide many advantages to a contractor:</a:t>
            </a:r>
          </a:p>
          <a:p>
            <a:r>
              <a:rPr lang="en-US" dirty="0" smtClean="0"/>
              <a:t>Access to quality workers is primary.  We provide this through our hiring halls and quality training programs.</a:t>
            </a:r>
          </a:p>
          <a:p>
            <a:endParaRPr lang="en-US" dirty="0" smtClean="0"/>
          </a:p>
          <a:p>
            <a:r>
              <a:rPr lang="en-US" dirty="0" smtClean="0"/>
              <a:t>Contractors that offer worker benefits can do so much more efficiently through our multi-employer benefit trust funds.  Otherwise, a non union contractor would be saddled with an administrative nightmare trying to provide health insurance or retirement benefits to an intermittent workforce.  </a:t>
            </a:r>
          </a:p>
          <a:p>
            <a:endParaRPr lang="en-US" dirty="0" smtClean="0"/>
          </a:p>
          <a:p>
            <a:r>
              <a:rPr lang="en-US" dirty="0" smtClean="0"/>
              <a:t>Not to be underestimated, a contractor’s reputation is everything.  Contractors with repeated legal problems or regulatory violations not only are subject to fines but risk losing future business if clients do their homework.  A union’s presence tends to minimize these problems because the contractor can’t easily cut corners on pay, safety, </a:t>
            </a:r>
            <a:r>
              <a:rPr lang="en-US" dirty="0" err="1" smtClean="0"/>
              <a:t>EEO</a:t>
            </a:r>
            <a:r>
              <a:rPr lang="en-US" dirty="0" smtClean="0"/>
              <a:t> requirements, etc.  </a:t>
            </a:r>
          </a:p>
          <a:p>
            <a:endParaRPr lang="en-US" dirty="0" smtClean="0"/>
          </a:p>
        </p:txBody>
      </p:sp>
    </p:spTree>
    <p:extLst>
      <p:ext uri="{BB962C8B-B14F-4D97-AF65-F5344CB8AC3E}">
        <p14:creationId xmlns:p14="http://schemas.microsoft.com/office/powerpoint/2010/main" val="2156159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290F563-400D-427F-A49E-60F1E143CA49}" type="slidenum">
              <a:rPr lang="en-US" smtClean="0">
                <a:solidFill>
                  <a:srgbClr val="000000"/>
                </a:solidFill>
              </a:rPr>
              <a:pPr/>
              <a:t>33</a:t>
            </a:fld>
            <a:endParaRPr lang="en-US" dirty="0" smtClean="0">
              <a:solidFill>
                <a:srgbClr val="000000"/>
              </a:solidFill>
            </a:endParaRPr>
          </a:p>
        </p:txBody>
      </p:sp>
      <p:sp>
        <p:nvSpPr>
          <p:cNvPr id="37891" name="Rectangle 2"/>
          <p:cNvSpPr>
            <a:spLocks noGrp="1" noRot="1" noChangeAspect="1" noChangeArrowheads="1" noTextEdit="1"/>
          </p:cNvSpPr>
          <p:nvPr>
            <p:ph type="sldImg"/>
          </p:nvPr>
        </p:nvSpPr>
        <p:spPr>
          <a:xfrm>
            <a:off x="1170517" y="696567"/>
            <a:ext cx="4682067" cy="3492528"/>
          </a:xfrm>
          <a:ln/>
        </p:spPr>
      </p:sp>
      <p:sp>
        <p:nvSpPr>
          <p:cNvPr id="37892" name="Rectangle 3"/>
          <p:cNvSpPr>
            <a:spLocks noGrp="1" noChangeArrowheads="1"/>
          </p:cNvSpPr>
          <p:nvPr>
            <p:ph type="body" idx="1"/>
          </p:nvPr>
        </p:nvSpPr>
        <p:spPr>
          <a:noFill/>
          <a:ln/>
        </p:spPr>
        <p:txBody>
          <a:bodyPr/>
          <a:lstStyle/>
          <a:p>
            <a:r>
              <a:rPr lang="en-US" dirty="0" smtClean="0"/>
              <a:t>What can you do as members to contribute to the success of our unionized employers and the success of the industry?  </a:t>
            </a:r>
          </a:p>
          <a:p>
            <a:endParaRPr lang="en-US" dirty="0" smtClean="0"/>
          </a:p>
          <a:p>
            <a:r>
              <a:rPr lang="en-US" b="1" dirty="0" smtClean="0"/>
              <a:t>If time, get their responses.  If not enough time, ask them to fill in.  </a:t>
            </a:r>
          </a:p>
          <a:p>
            <a:endParaRPr lang="en-US" b="1" dirty="0" smtClean="0"/>
          </a:p>
          <a:p>
            <a:pPr marL="174982" indent="-174982">
              <a:buFont typeface="Arial" charset="0"/>
              <a:buChar char="•"/>
            </a:pPr>
            <a:r>
              <a:rPr lang="en-US" b="0" dirty="0" smtClean="0"/>
              <a:t>Take</a:t>
            </a:r>
            <a:r>
              <a:rPr lang="en-US" b="0" baseline="0" dirty="0" smtClean="0"/>
              <a:t> advantage of training</a:t>
            </a:r>
          </a:p>
          <a:p>
            <a:pPr marL="174982" indent="-174982">
              <a:buFont typeface="Arial" charset="0"/>
              <a:buChar char="•"/>
            </a:pPr>
            <a:r>
              <a:rPr lang="en-US" b="0" baseline="0" dirty="0" smtClean="0"/>
              <a:t>Pride in their craft</a:t>
            </a:r>
          </a:p>
          <a:p>
            <a:pPr marL="174982" indent="-174982">
              <a:buFont typeface="Arial" charset="0"/>
              <a:buChar char="•"/>
            </a:pPr>
            <a:r>
              <a:rPr lang="en-US" b="0" baseline="0" dirty="0" smtClean="0"/>
              <a:t>Pride in their union: peer pressure</a:t>
            </a:r>
          </a:p>
          <a:p>
            <a:pPr marL="174982" indent="-174982">
              <a:buFont typeface="Arial" charset="0"/>
              <a:buChar char="•"/>
            </a:pPr>
            <a:r>
              <a:rPr lang="en-US" b="0" baseline="0" dirty="0" smtClean="0"/>
              <a:t>Provide full value for their time on the job</a:t>
            </a:r>
          </a:p>
          <a:p>
            <a:pPr marL="174982" indent="-174982">
              <a:buFont typeface="Arial" charset="0"/>
              <a:buChar char="•"/>
            </a:pPr>
            <a:r>
              <a:rPr lang="en-US" b="0" baseline="0" dirty="0" smtClean="0"/>
              <a:t>Be politically active to pass union construction-friendly legislation</a:t>
            </a:r>
          </a:p>
          <a:p>
            <a:pPr marL="174982" indent="-174982">
              <a:buFont typeface="Arial" charset="0"/>
              <a:buChar char="•"/>
            </a:pPr>
            <a:endParaRPr lang="en-US" b="1" dirty="0"/>
          </a:p>
        </p:txBody>
      </p:sp>
    </p:spTree>
    <p:extLst>
      <p:ext uri="{BB962C8B-B14F-4D97-AF65-F5344CB8AC3E}">
        <p14:creationId xmlns:p14="http://schemas.microsoft.com/office/powerpoint/2010/main" val="42994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Use this slide if time to emphasize last point on importance of political action.  Otherwise skip</a:t>
            </a:r>
          </a:p>
          <a:p>
            <a:endParaRPr lang="en-US" dirty="0" smtClean="0"/>
          </a:p>
          <a:p>
            <a:r>
              <a:rPr lang="en-US" dirty="0" smtClean="0"/>
              <a:t>For better or worse, politics</a:t>
            </a:r>
            <a:r>
              <a:rPr lang="en-US" baseline="0" dirty="0" smtClean="0"/>
              <a:t> plays an important role in our everyday lives as citizens but it is </a:t>
            </a:r>
            <a:r>
              <a:rPr lang="en-US" b="1" baseline="0" dirty="0" smtClean="0"/>
              <a:t>even more important in construction </a:t>
            </a:r>
          </a:p>
          <a:p>
            <a:r>
              <a:rPr lang="en-US" baseline="0" dirty="0" smtClean="0"/>
              <a:t>At all levels of government, local, state and federal, government officials and policy makers are making the rules that will impact:</a:t>
            </a:r>
          </a:p>
          <a:p>
            <a:pPr marL="233249" indent="-233249">
              <a:buAutoNum type="arabicPeriod"/>
            </a:pPr>
            <a:r>
              <a:rPr lang="en-US" baseline="0" dirty="0" smtClean="0"/>
              <a:t>The investment in construction jobs (infrastructure)</a:t>
            </a:r>
          </a:p>
          <a:p>
            <a:pPr marL="233249" indent="-233249">
              <a:buAutoNum type="arabicPeriod"/>
            </a:pPr>
            <a:r>
              <a:rPr lang="en-US" baseline="0" dirty="0" smtClean="0"/>
              <a:t>The standards by which contractors will be selected to get that work</a:t>
            </a:r>
          </a:p>
          <a:p>
            <a:pPr marL="233249" indent="-233249">
              <a:buAutoNum type="arabicPeriod"/>
            </a:pPr>
            <a:r>
              <a:rPr lang="en-US" baseline="0" dirty="0" smtClean="0"/>
              <a:t>What wages and other workplace standards must be in affect on those jobs. </a:t>
            </a:r>
          </a:p>
          <a:p>
            <a:pPr marL="233249" indent="-233249">
              <a:buAutoNum type="arabicPeriod"/>
            </a:pPr>
            <a:endParaRPr lang="en-US" baseline="0" dirty="0" smtClean="0"/>
          </a:p>
          <a:p>
            <a:pPr marL="233249" indent="-233249"/>
            <a:r>
              <a:rPr lang="en-US" baseline="0" dirty="0" smtClean="0"/>
              <a:t>And it is we citizens (you, your coworkers and families) that put the people in</a:t>
            </a:r>
            <a:r>
              <a:rPr lang="en-US" dirty="0" smtClean="0"/>
              <a:t> </a:t>
            </a:r>
            <a:r>
              <a:rPr lang="en-US" baseline="0" dirty="0" smtClean="0"/>
              <a:t>office who make these decisions.</a:t>
            </a:r>
          </a:p>
          <a:p>
            <a:pPr marL="233249" indent="-233249"/>
            <a:endParaRPr lang="en-US" baseline="0" dirty="0" smtClean="0"/>
          </a:p>
          <a:p>
            <a:pPr marL="233249" indent="-233249"/>
            <a:r>
              <a:rPr lang="en-US" b="1" baseline="0" dirty="0" smtClean="0"/>
              <a:t>[Go through this wheel chart with the class, starting with the </a:t>
            </a:r>
            <a:r>
              <a:rPr lang="en-US" b="1" i="1" baseline="0" dirty="0" smtClean="0"/>
              <a:t>union members </a:t>
            </a:r>
            <a:r>
              <a:rPr lang="en-US" b="1" baseline="0" dirty="0" smtClean="0"/>
              <a:t>and emphasizing each step around the circle.] </a:t>
            </a:r>
          </a:p>
          <a:p>
            <a:pPr marL="233249" indent="-233249"/>
            <a:endParaRPr lang="en-US" baseline="0" dirty="0" smtClean="0"/>
          </a:p>
          <a:p>
            <a:pPr marL="233249" indent="-233249"/>
            <a:endParaRPr lang="en-US" baseline="0" dirty="0" smtClean="0"/>
          </a:p>
          <a:p>
            <a:pPr marL="233249" indent="-233249">
              <a:buAutoNum type="arabicPeriod"/>
            </a:pPr>
            <a:endParaRPr lang="en-US" baseline="0" dirty="0" smtClean="0"/>
          </a:p>
          <a:p>
            <a:pPr marL="233249" indent="-233249">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E725672-9801-407E-B24E-78B33892CFFC}" type="slidenum">
              <a:rPr lang="en-US" smtClean="0"/>
              <a:pPr>
                <a:defRPr/>
              </a:pPr>
              <a:t>34</a:t>
            </a:fld>
            <a:endParaRPr lang="en-US" dirty="0"/>
          </a:p>
        </p:txBody>
      </p:sp>
    </p:spTree>
    <p:extLst>
      <p:ext uri="{BB962C8B-B14F-4D97-AF65-F5344CB8AC3E}">
        <p14:creationId xmlns:p14="http://schemas.microsoft.com/office/powerpoint/2010/main" val="274434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7B760B1-0208-4606-BB28-A0EF614D8282}" type="slidenum">
              <a:rPr lang="en-US" smtClean="0"/>
              <a:pPr/>
              <a:t>35</a:t>
            </a:fld>
            <a:endParaRPr lang="en-US" dirty="0" smtClean="0"/>
          </a:p>
        </p:txBody>
      </p:sp>
      <p:sp>
        <p:nvSpPr>
          <p:cNvPr id="62467" name="Rectangle 2"/>
          <p:cNvSpPr>
            <a:spLocks noGrp="1" noRot="1" noChangeAspect="1" noChangeArrowheads="1" noTextEdit="1"/>
          </p:cNvSpPr>
          <p:nvPr>
            <p:ph type="sldImg"/>
          </p:nvPr>
        </p:nvSpPr>
        <p:spPr>
          <a:xfrm>
            <a:off x="1182688" y="696913"/>
            <a:ext cx="4657725" cy="3492500"/>
          </a:xfrm>
          <a:ln/>
        </p:spPr>
      </p:sp>
      <p:sp>
        <p:nvSpPr>
          <p:cNvPr id="62468" name="Rectangle 3"/>
          <p:cNvSpPr>
            <a:spLocks noGrp="1" noChangeArrowheads="1"/>
          </p:cNvSpPr>
          <p:nvPr>
            <p:ph type="body" idx="1"/>
          </p:nvPr>
        </p:nvSpPr>
        <p:spPr>
          <a:noFill/>
          <a:ln/>
        </p:spPr>
        <p:txBody>
          <a:bodyPr/>
          <a:lstStyle/>
          <a:p>
            <a:pPr eaLnBrk="1" hangingPunct="1"/>
            <a:r>
              <a:rPr lang="en-US" dirty="0" smtClean="0"/>
              <a:t>Modify as necessary.  List the events and things that your Local Union or your District Council does that the members can get involved in.</a:t>
            </a:r>
          </a:p>
        </p:txBody>
      </p:sp>
    </p:spTree>
    <p:extLst>
      <p:ext uri="{BB962C8B-B14F-4D97-AF65-F5344CB8AC3E}">
        <p14:creationId xmlns:p14="http://schemas.microsoft.com/office/powerpoint/2010/main" val="605590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028D125-8E7E-45A5-8238-60E74AE14079}" type="slidenum">
              <a:rPr lang="en-US" smtClean="0"/>
              <a:pPr/>
              <a:t>36</a:t>
            </a:fld>
            <a:endParaRPr lang="en-US" dirty="0" smtClean="0"/>
          </a:p>
        </p:txBody>
      </p:sp>
      <p:sp>
        <p:nvSpPr>
          <p:cNvPr id="63491" name="Rectangle 2"/>
          <p:cNvSpPr>
            <a:spLocks noGrp="1" noRot="1" noChangeAspect="1" noChangeArrowheads="1" noTextEdit="1"/>
          </p:cNvSpPr>
          <p:nvPr>
            <p:ph type="sldImg"/>
          </p:nvPr>
        </p:nvSpPr>
        <p:spPr>
          <a:xfrm>
            <a:off x="1182688" y="696913"/>
            <a:ext cx="4657725" cy="3492500"/>
          </a:xfrm>
          <a:ln/>
        </p:spPr>
      </p:sp>
      <p:sp>
        <p:nvSpPr>
          <p:cNvPr id="63492" name="Rectangle 3"/>
          <p:cNvSpPr>
            <a:spLocks noGrp="1" noChangeArrowheads="1"/>
          </p:cNvSpPr>
          <p:nvPr>
            <p:ph type="body" idx="1"/>
          </p:nvPr>
        </p:nvSpPr>
        <p:spPr>
          <a:noFill/>
          <a:ln/>
        </p:spPr>
        <p:txBody>
          <a:bodyPr/>
          <a:lstStyle/>
          <a:p>
            <a:pPr eaLnBrk="1" hangingPunct="1"/>
            <a:r>
              <a:rPr lang="en-US" dirty="0" smtClean="0"/>
              <a:t>Review of member rights (from the Uniform Local Union Constitution).</a:t>
            </a:r>
          </a:p>
        </p:txBody>
      </p:sp>
    </p:spTree>
    <p:extLst>
      <p:ext uri="{BB962C8B-B14F-4D97-AF65-F5344CB8AC3E}">
        <p14:creationId xmlns:p14="http://schemas.microsoft.com/office/powerpoint/2010/main" val="198510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5492F52-21CA-438C-9F87-78F5D923D1C6}" type="slidenum">
              <a:rPr lang="en-US" smtClean="0"/>
              <a:pPr/>
              <a:t>37</a:t>
            </a:fld>
            <a:endParaRPr lang="en-US" dirty="0" smtClean="0"/>
          </a:p>
        </p:txBody>
      </p:sp>
      <p:sp>
        <p:nvSpPr>
          <p:cNvPr id="64515" name="Rectangle 2"/>
          <p:cNvSpPr>
            <a:spLocks noGrp="1" noRot="1" noChangeAspect="1" noChangeArrowheads="1" noTextEdit="1"/>
          </p:cNvSpPr>
          <p:nvPr>
            <p:ph type="sldImg"/>
          </p:nvPr>
        </p:nvSpPr>
        <p:spPr>
          <a:xfrm>
            <a:off x="1182688" y="696913"/>
            <a:ext cx="4657725" cy="3492500"/>
          </a:xfrm>
          <a:ln/>
        </p:spPr>
      </p:sp>
      <p:sp>
        <p:nvSpPr>
          <p:cNvPr id="64516" name="Rectangle 3"/>
          <p:cNvSpPr>
            <a:spLocks noGrp="1" noChangeArrowheads="1"/>
          </p:cNvSpPr>
          <p:nvPr>
            <p:ph type="body" idx="1"/>
          </p:nvPr>
        </p:nvSpPr>
        <p:spPr>
          <a:noFill/>
          <a:ln/>
        </p:spPr>
        <p:txBody>
          <a:bodyPr/>
          <a:lstStyle/>
          <a:p>
            <a:pPr eaLnBrk="1" hangingPunct="1"/>
            <a:r>
              <a:rPr lang="en-US" dirty="0" smtClean="0"/>
              <a:t>It’s not a one way street.  Members have a responsibility to participate in union functions.  The union is not separate from the membership… the membership is the union.</a:t>
            </a:r>
          </a:p>
          <a:p>
            <a:pPr eaLnBrk="1" hangingPunct="1"/>
            <a:endParaRPr lang="en-US" dirty="0" smtClean="0"/>
          </a:p>
          <a:p>
            <a:pPr eaLnBrk="1" hangingPunct="1"/>
            <a:r>
              <a:rPr lang="en-US" dirty="0" smtClean="0"/>
              <a:t>If the members don’t involve themselves, they are letting someone else control their benefits and destiny.  Discuss in detail the variety of ways members can help their union.</a:t>
            </a:r>
          </a:p>
        </p:txBody>
      </p:sp>
    </p:spTree>
    <p:extLst>
      <p:ext uri="{BB962C8B-B14F-4D97-AF65-F5344CB8AC3E}">
        <p14:creationId xmlns:p14="http://schemas.microsoft.com/office/powerpoint/2010/main" val="1526311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terms of the Code of Performance and how it relates to their access to the hiring hall.  Code was implemented in 2010 to keep LIUNA standards</a:t>
            </a:r>
            <a:r>
              <a:rPr lang="en-US" baseline="0" dirty="0" smtClean="0"/>
              <a:t> high and give contractors more reasons to go union.</a:t>
            </a:r>
          </a:p>
          <a:p>
            <a:endParaRPr lang="en-US" baseline="0" dirty="0" smtClean="0"/>
          </a:p>
          <a:p>
            <a:r>
              <a:rPr lang="en-US" baseline="0" dirty="0" smtClean="0"/>
              <a:t>Cover here or within section on hiring halls.</a:t>
            </a:r>
            <a:endParaRPr lang="en-US" dirty="0"/>
          </a:p>
        </p:txBody>
      </p:sp>
      <p:sp>
        <p:nvSpPr>
          <p:cNvPr id="4" name="Slide Number Placeholder 3"/>
          <p:cNvSpPr>
            <a:spLocks noGrp="1"/>
          </p:cNvSpPr>
          <p:nvPr>
            <p:ph type="sldNum" sz="quarter" idx="10"/>
          </p:nvPr>
        </p:nvSpPr>
        <p:spPr/>
        <p:txBody>
          <a:bodyPr/>
          <a:lstStyle/>
          <a:p>
            <a:pPr>
              <a:defRPr/>
            </a:pPr>
            <a:fld id="{542D78B1-F103-4025-903A-81D912F3A5BD}" type="slidenum">
              <a:rPr lang="en-US" smtClean="0"/>
              <a:pPr>
                <a:defRPr/>
              </a:pPr>
              <a:t>38</a:t>
            </a:fld>
            <a:endParaRPr lang="en-US" dirty="0"/>
          </a:p>
        </p:txBody>
      </p:sp>
    </p:spTree>
    <p:extLst>
      <p:ext uri="{BB962C8B-B14F-4D97-AF65-F5344CB8AC3E}">
        <p14:creationId xmlns:p14="http://schemas.microsoft.com/office/powerpoint/2010/main" val="3541099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4DCE6AB-51B9-45DF-87FB-546F287FB9F6}" type="slidenum">
              <a:rPr lang="en-US" smtClean="0"/>
              <a:pPr/>
              <a:t>39</a:t>
            </a:fld>
            <a:endParaRPr lang="en-US" dirty="0" smtClean="0"/>
          </a:p>
        </p:txBody>
      </p:sp>
      <p:sp>
        <p:nvSpPr>
          <p:cNvPr id="65539" name="Rectangle 2"/>
          <p:cNvSpPr>
            <a:spLocks noGrp="1" noRot="1" noChangeAspect="1" noChangeArrowheads="1" noTextEdit="1"/>
          </p:cNvSpPr>
          <p:nvPr>
            <p:ph type="sldImg"/>
          </p:nvPr>
        </p:nvSpPr>
        <p:spPr>
          <a:xfrm>
            <a:off x="1182688" y="696913"/>
            <a:ext cx="4657725" cy="3492500"/>
          </a:xfrm>
          <a:ln/>
        </p:spPr>
      </p:sp>
      <p:sp>
        <p:nvSpPr>
          <p:cNvPr id="65540" name="Rectangle 3"/>
          <p:cNvSpPr>
            <a:spLocks noGrp="1" noChangeArrowheads="1"/>
          </p:cNvSpPr>
          <p:nvPr>
            <p:ph type="body" idx="1"/>
          </p:nvPr>
        </p:nvSpPr>
        <p:spPr>
          <a:noFill/>
          <a:ln/>
        </p:spPr>
        <p:txBody>
          <a:bodyPr/>
          <a:lstStyle/>
          <a:p>
            <a:pPr eaLnBrk="1" hangingPunct="1"/>
            <a:r>
              <a:rPr lang="en-US" dirty="0" smtClean="0"/>
              <a:t>LIUNA advocates for a quality work product.  Getting more work and better pay depends on LIUNA members seen by contractors as being a good investment.  Construction is hard work; members need to take care of themselves.</a:t>
            </a:r>
          </a:p>
        </p:txBody>
      </p:sp>
    </p:spTree>
    <p:extLst>
      <p:ext uri="{BB962C8B-B14F-4D97-AF65-F5344CB8AC3E}">
        <p14:creationId xmlns:p14="http://schemas.microsoft.com/office/powerpoint/2010/main" val="131890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C68083B-00CF-4C3E-ABD5-4D4D91484F12}" type="slidenum">
              <a:rPr lang="en-US" smtClean="0"/>
              <a:pPr/>
              <a:t>4</a:t>
            </a:fld>
            <a:endParaRPr lang="en-US" dirty="0" smtClean="0"/>
          </a:p>
        </p:txBody>
      </p:sp>
      <p:sp>
        <p:nvSpPr>
          <p:cNvPr id="38915" name="Rectangle 2"/>
          <p:cNvSpPr>
            <a:spLocks noGrp="1" noRot="1" noChangeAspect="1" noChangeArrowheads="1" noTextEdit="1"/>
          </p:cNvSpPr>
          <p:nvPr>
            <p:ph type="sldImg"/>
          </p:nvPr>
        </p:nvSpPr>
        <p:spPr>
          <a:xfrm>
            <a:off x="1182688" y="696913"/>
            <a:ext cx="4657725" cy="3492500"/>
          </a:xfrm>
          <a:ln/>
        </p:spPr>
      </p:sp>
      <p:sp>
        <p:nvSpPr>
          <p:cNvPr id="38916" name="Rectangle 3"/>
          <p:cNvSpPr>
            <a:spLocks noGrp="1" noChangeArrowheads="1"/>
          </p:cNvSpPr>
          <p:nvPr>
            <p:ph type="body" idx="1"/>
          </p:nvPr>
        </p:nvSpPr>
        <p:spPr>
          <a:noFill/>
          <a:ln/>
        </p:spPr>
        <p:txBody>
          <a:bodyPr/>
          <a:lstStyle/>
          <a:p>
            <a:pPr eaLnBrk="1" hangingPunct="1"/>
            <a:r>
              <a:rPr lang="en-US" dirty="0" smtClean="0"/>
              <a:t>Title page to introduce the discussion about labor history.</a:t>
            </a:r>
          </a:p>
          <a:p>
            <a:pPr eaLnBrk="1" hangingPunct="1"/>
            <a:endParaRPr lang="en-US" dirty="0" smtClean="0"/>
          </a:p>
          <a:p>
            <a:pPr eaLnBrk="1" hangingPunct="1"/>
            <a:r>
              <a:rPr lang="en-US" dirty="0" smtClean="0"/>
              <a:t>Ask: </a:t>
            </a:r>
            <a:r>
              <a:rPr lang="en-US" b="1" i="1" dirty="0" smtClean="0"/>
              <a:t>Why do we start with the labor movement’s history?</a:t>
            </a:r>
          </a:p>
          <a:p>
            <a:pPr eaLnBrk="1" hangingPunct="1"/>
            <a:endParaRPr lang="en-US" dirty="0" smtClean="0"/>
          </a:p>
          <a:p>
            <a:pPr eaLnBrk="1" hangingPunct="1"/>
            <a:r>
              <a:rPr lang="en-US" dirty="0" smtClean="0"/>
              <a:t>Get some responses.</a:t>
            </a:r>
          </a:p>
          <a:p>
            <a:pPr eaLnBrk="1" hangingPunct="1"/>
            <a:endParaRPr lang="en-US" i="1" dirty="0" smtClean="0"/>
          </a:p>
          <a:p>
            <a:pPr eaLnBrk="1" hangingPunct="1"/>
            <a:r>
              <a:rPr lang="en-US" i="1" dirty="0" smtClean="0"/>
              <a:t>Answer: You can’t understand/appreciate where you are or where you are headed until you know your past.</a:t>
            </a:r>
          </a:p>
          <a:p>
            <a:pPr eaLnBrk="1" hangingPunct="1"/>
            <a:endParaRPr lang="en-US" i="1" dirty="0" smtClean="0"/>
          </a:p>
          <a:p>
            <a:pPr eaLnBrk="1" hangingPunct="1"/>
            <a:r>
              <a:rPr lang="en-US" i="0" dirty="0" smtClean="0"/>
              <a:t>If there is time briefly tell them about the </a:t>
            </a:r>
            <a:r>
              <a:rPr lang="en-US" b="1" i="0" dirty="0" smtClean="0"/>
              <a:t>Haymarket Square Massacre</a:t>
            </a:r>
            <a:r>
              <a:rPr lang="en-US" i="0" dirty="0" smtClean="0"/>
              <a:t>.  The Massacre and the other</a:t>
            </a:r>
            <a:r>
              <a:rPr lang="en-US" i="0" baseline="0" dirty="0" smtClean="0"/>
              <a:t> historical events can be easily researched on the internet and are found in every labor history book.</a:t>
            </a:r>
            <a:endParaRPr lang="en-US" i="0" dirty="0" smtClean="0"/>
          </a:p>
        </p:txBody>
      </p:sp>
    </p:spTree>
    <p:extLst>
      <p:ext uri="{BB962C8B-B14F-4D97-AF65-F5344CB8AC3E}">
        <p14:creationId xmlns:p14="http://schemas.microsoft.com/office/powerpoint/2010/main" val="1355728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C3F2FFD-ECD9-4A51-AB7F-85C4B6E8D350}" type="slidenum">
              <a:rPr lang="en-US" smtClean="0"/>
              <a:pPr/>
              <a:t>40</a:t>
            </a:fld>
            <a:endParaRPr lang="en-US" dirty="0" smtClean="0"/>
          </a:p>
        </p:txBody>
      </p:sp>
      <p:sp>
        <p:nvSpPr>
          <p:cNvPr id="66563" name="Rectangle 2"/>
          <p:cNvSpPr>
            <a:spLocks noGrp="1" noRot="1" noChangeAspect="1" noChangeArrowheads="1" noTextEdit="1"/>
          </p:cNvSpPr>
          <p:nvPr>
            <p:ph type="sldImg"/>
          </p:nvPr>
        </p:nvSpPr>
        <p:spPr>
          <a:xfrm>
            <a:off x="1182688" y="696913"/>
            <a:ext cx="4657725" cy="3492500"/>
          </a:xfrm>
          <a:ln/>
        </p:spPr>
      </p:sp>
      <p:sp>
        <p:nvSpPr>
          <p:cNvPr id="66564" name="Rectangle 3"/>
          <p:cNvSpPr>
            <a:spLocks noGrp="1" noChangeArrowheads="1"/>
          </p:cNvSpPr>
          <p:nvPr>
            <p:ph type="body" idx="1"/>
          </p:nvPr>
        </p:nvSpPr>
        <p:spPr>
          <a:noFill/>
          <a:ln/>
        </p:spPr>
        <p:txBody>
          <a:bodyPr/>
          <a:lstStyle/>
          <a:p>
            <a:pPr eaLnBrk="1" hangingPunct="1"/>
            <a:r>
              <a:rPr lang="en-US" dirty="0" smtClean="0"/>
              <a:t>Use this slide to conclude the program.  Get feedback from the class as to what they got out of the presentation.</a:t>
            </a:r>
          </a:p>
          <a:p>
            <a:pPr eaLnBrk="1" hangingPunct="1"/>
            <a:endParaRPr lang="en-US" dirty="0" smtClean="0"/>
          </a:p>
        </p:txBody>
      </p:sp>
    </p:spTree>
    <p:extLst>
      <p:ext uri="{BB962C8B-B14F-4D97-AF65-F5344CB8AC3E}">
        <p14:creationId xmlns:p14="http://schemas.microsoft.com/office/powerpoint/2010/main" val="314887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F0778C6-3135-4450-B835-0902CD58A307}" type="slidenum">
              <a:rPr lang="en-US" smtClean="0"/>
              <a:pPr/>
              <a:t>5</a:t>
            </a:fld>
            <a:endParaRPr lang="en-US" dirty="0" smtClean="0"/>
          </a:p>
        </p:txBody>
      </p:sp>
      <p:sp>
        <p:nvSpPr>
          <p:cNvPr id="39939" name="Rectangle 2"/>
          <p:cNvSpPr>
            <a:spLocks noGrp="1" noRot="1" noChangeAspect="1" noChangeArrowheads="1" noTextEdit="1"/>
          </p:cNvSpPr>
          <p:nvPr>
            <p:ph type="sldImg"/>
          </p:nvPr>
        </p:nvSpPr>
        <p:spPr>
          <a:xfrm>
            <a:off x="1182688" y="696913"/>
            <a:ext cx="4657725" cy="3492500"/>
          </a:xfrm>
          <a:ln/>
        </p:spPr>
      </p:sp>
      <p:sp>
        <p:nvSpPr>
          <p:cNvPr id="39940" name="Rectangle 3"/>
          <p:cNvSpPr>
            <a:spLocks noGrp="1" noChangeArrowheads="1"/>
          </p:cNvSpPr>
          <p:nvPr>
            <p:ph type="body" idx="1"/>
          </p:nvPr>
        </p:nvSpPr>
        <p:spPr>
          <a:noFill/>
          <a:ln/>
        </p:spPr>
        <p:txBody>
          <a:bodyPr/>
          <a:lstStyle/>
          <a:p>
            <a:pPr eaLnBrk="1" hangingPunct="1"/>
            <a:r>
              <a:rPr lang="en-US" dirty="0" smtClean="0"/>
              <a:t>Ask them: </a:t>
            </a:r>
            <a:r>
              <a:rPr lang="en-US" i="1" dirty="0" smtClean="0"/>
              <a:t>“</a:t>
            </a:r>
            <a:r>
              <a:rPr lang="en-US" b="1" i="1" dirty="0" smtClean="0"/>
              <a:t>What</a:t>
            </a:r>
            <a:r>
              <a:rPr lang="en-US" b="1" i="1" baseline="0" dirty="0" smtClean="0"/>
              <a:t> comes to mind when you look at this picture?”</a:t>
            </a:r>
            <a:endParaRPr lang="en-US" b="1" i="1" dirty="0" smtClean="0"/>
          </a:p>
          <a:p>
            <a:pPr eaLnBrk="1" hangingPunct="1"/>
            <a:r>
              <a:rPr lang="en-US" dirty="0" smtClean="0"/>
              <a:t>Responses should reflect something to do with those that </a:t>
            </a:r>
            <a:r>
              <a:rPr lang="en-US" i="1" dirty="0" smtClean="0"/>
              <a:t>have</a:t>
            </a:r>
            <a:r>
              <a:rPr lang="en-US" dirty="0" smtClean="0"/>
              <a:t> and those that </a:t>
            </a:r>
            <a:r>
              <a:rPr lang="en-US" i="1" dirty="0" smtClean="0"/>
              <a:t>have not</a:t>
            </a:r>
            <a:r>
              <a:rPr lang="en-US" dirty="0" smtClean="0"/>
              <a:t>.</a:t>
            </a:r>
          </a:p>
          <a:p>
            <a:pPr eaLnBrk="1" hangingPunct="1"/>
            <a:endParaRPr lang="en-US" dirty="0" smtClean="0"/>
          </a:p>
          <a:p>
            <a:pPr eaLnBrk="1" hangingPunct="1"/>
            <a:r>
              <a:rPr lang="en-US" dirty="0" smtClean="0"/>
              <a:t>These were the “haves”; the Robber Barons of the late 1800s:</a:t>
            </a:r>
          </a:p>
          <a:p>
            <a:pPr eaLnBrk="1" hangingPunct="1">
              <a:buFontTx/>
              <a:buChar char="•"/>
            </a:pPr>
            <a:r>
              <a:rPr lang="en-US" dirty="0" smtClean="0"/>
              <a:t>Rockefeller: Oil</a:t>
            </a:r>
          </a:p>
          <a:p>
            <a:pPr eaLnBrk="1" hangingPunct="1">
              <a:buFontTx/>
              <a:buChar char="•"/>
            </a:pPr>
            <a:r>
              <a:rPr lang="en-US" dirty="0" smtClean="0"/>
              <a:t>Carnegie: Steel</a:t>
            </a:r>
          </a:p>
          <a:p>
            <a:pPr eaLnBrk="1" hangingPunct="1">
              <a:buFontTx/>
              <a:buChar char="•"/>
            </a:pPr>
            <a:r>
              <a:rPr lang="en-US" dirty="0" smtClean="0"/>
              <a:t>JP Morgan: Banking/Railroads</a:t>
            </a:r>
          </a:p>
          <a:p>
            <a:pPr eaLnBrk="1" hangingPunct="1"/>
            <a:endParaRPr lang="en-US" dirty="0" smtClean="0"/>
          </a:p>
          <a:p>
            <a:pPr eaLnBrk="1" hangingPunct="1"/>
            <a:r>
              <a:rPr lang="en-US" dirty="0" smtClean="0"/>
              <a:t>Reflect on the differences between the “haves” and “have nots”.  With immigration, the “haves” pitted one group of workers against the other (Irish vs. Italians vs. Blacks vs. Mexicans, etc) in a divide and conquer method.</a:t>
            </a:r>
          </a:p>
          <a:p>
            <a:pPr eaLnBrk="1" hangingPunct="1"/>
            <a:endParaRPr lang="en-US" dirty="0" smtClean="0"/>
          </a:p>
          <a:p>
            <a:pPr eaLnBrk="1" hangingPunct="1"/>
            <a:r>
              <a:rPr lang="en-US" dirty="0" smtClean="0"/>
              <a:t>Point: While some form of unions were around even in the 1700s, the labor movement </a:t>
            </a:r>
            <a:r>
              <a:rPr lang="en-US" b="1" dirty="0" smtClean="0"/>
              <a:t>as we know it today</a:t>
            </a:r>
            <a:r>
              <a:rPr lang="en-US" dirty="0" smtClean="0"/>
              <a:t> (local unions, national unions and labor federations) were developed during this time period in the mid and late 1800s.</a:t>
            </a:r>
          </a:p>
          <a:p>
            <a:pPr eaLnBrk="1" hangingPunct="1"/>
            <a:endParaRPr lang="en-US" dirty="0" smtClean="0"/>
          </a:p>
          <a:p>
            <a:pPr eaLnBrk="1" hangingPunct="1"/>
            <a:r>
              <a:rPr lang="en-US" dirty="0" smtClean="0"/>
              <a:t>If time, ask: </a:t>
            </a:r>
            <a:r>
              <a:rPr lang="en-US" b="1" i="1" dirty="0" smtClean="0"/>
              <a:t>How is this similar to what happens today?</a:t>
            </a:r>
          </a:p>
          <a:p>
            <a:pPr eaLnBrk="1" hangingPunct="1"/>
            <a:endParaRPr lang="en-US" b="1" i="1" dirty="0" smtClean="0"/>
          </a:p>
          <a:p>
            <a:pPr eaLnBrk="1" hangingPunct="1"/>
            <a:r>
              <a:rPr lang="en-US" b="0" i="0" dirty="0" smtClean="0"/>
              <a:t>Note</a:t>
            </a:r>
            <a:r>
              <a:rPr lang="en-US" b="0" i="0" baseline="0" dirty="0" smtClean="0"/>
              <a:t> how corporate interests work to get working people to fight amongst themselves and support corporate causes at the expense of their own economic self interest.</a:t>
            </a:r>
            <a:endParaRPr lang="en-US" b="0" i="0" dirty="0" smtClean="0"/>
          </a:p>
          <a:p>
            <a:pPr eaLnBrk="1" hangingPunct="1"/>
            <a:endParaRPr lang="en-US" i="1" dirty="0" smtClean="0"/>
          </a:p>
        </p:txBody>
      </p:sp>
    </p:spTree>
    <p:extLst>
      <p:ext uri="{BB962C8B-B14F-4D97-AF65-F5344CB8AC3E}">
        <p14:creationId xmlns:p14="http://schemas.microsoft.com/office/powerpoint/2010/main" val="270635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2C044AE-A1E4-4464-9E1F-7A9D44B618FC}" type="slidenum">
              <a:rPr lang="en-US" smtClean="0"/>
              <a:pPr/>
              <a:t>6</a:t>
            </a:fld>
            <a:endParaRPr lang="en-US" dirty="0" smtClean="0"/>
          </a:p>
        </p:txBody>
      </p:sp>
      <p:sp>
        <p:nvSpPr>
          <p:cNvPr id="40963" name="Rectangle 2"/>
          <p:cNvSpPr>
            <a:spLocks noGrp="1" noRot="1" noChangeAspect="1" noChangeArrowheads="1" noTextEdit="1"/>
          </p:cNvSpPr>
          <p:nvPr>
            <p:ph type="sldImg"/>
          </p:nvPr>
        </p:nvSpPr>
        <p:spPr>
          <a:xfrm>
            <a:off x="1182688" y="696913"/>
            <a:ext cx="4657725" cy="3492500"/>
          </a:xfrm>
          <a:ln/>
        </p:spPr>
      </p:sp>
      <p:sp>
        <p:nvSpPr>
          <p:cNvPr id="40964" name="Rectangle 3"/>
          <p:cNvSpPr>
            <a:spLocks noGrp="1" noChangeArrowheads="1"/>
          </p:cNvSpPr>
          <p:nvPr>
            <p:ph type="body" idx="1"/>
          </p:nvPr>
        </p:nvSpPr>
        <p:spPr>
          <a:noFill/>
          <a:ln/>
        </p:spPr>
        <p:txBody>
          <a:bodyPr/>
          <a:lstStyle/>
          <a:p>
            <a:pPr eaLnBrk="1" hangingPunct="1"/>
            <a:r>
              <a:rPr lang="en-US" dirty="0" smtClean="0"/>
              <a:t>Ask what they think the issues were in those days.  While pay always an issue, many of Labor’s causes were also social issues.  Social leaders were also Labor leaders.  Labor leaders were community leaders.</a:t>
            </a:r>
          </a:p>
          <a:p>
            <a:pPr eaLnBrk="1" hangingPunct="1"/>
            <a:endParaRPr lang="en-US" dirty="0" smtClean="0"/>
          </a:p>
          <a:p>
            <a:pPr eaLnBrk="1" hangingPunct="1"/>
            <a:r>
              <a:rPr lang="en-US" dirty="0" smtClean="0"/>
              <a:t>If time, briefly tell them about</a:t>
            </a:r>
            <a:r>
              <a:rPr lang="en-US" baseline="0" dirty="0" smtClean="0"/>
              <a:t> the </a:t>
            </a:r>
            <a:r>
              <a:rPr lang="en-US" b="1" baseline="0" dirty="0" smtClean="0"/>
              <a:t>Triangle Shirtwaist Factory Fire </a:t>
            </a:r>
            <a:r>
              <a:rPr lang="en-US" baseline="0" dirty="0" smtClean="0"/>
              <a:t>(1911).</a:t>
            </a:r>
            <a:endParaRPr lang="en-US" dirty="0" smtClean="0"/>
          </a:p>
        </p:txBody>
      </p:sp>
    </p:spTree>
    <p:extLst>
      <p:ext uri="{BB962C8B-B14F-4D97-AF65-F5344CB8AC3E}">
        <p14:creationId xmlns:p14="http://schemas.microsoft.com/office/powerpoint/2010/main" val="270439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CA8106F-E240-4986-B8AA-94093E27BD31}" type="slidenum">
              <a:rPr lang="en-US" smtClean="0"/>
              <a:pPr/>
              <a:t>7</a:t>
            </a:fld>
            <a:endParaRPr lang="en-US" dirty="0" smtClean="0"/>
          </a:p>
        </p:txBody>
      </p:sp>
      <p:sp>
        <p:nvSpPr>
          <p:cNvPr id="41987" name="Rectangle 2"/>
          <p:cNvSpPr>
            <a:spLocks noGrp="1" noRot="1" noChangeAspect="1" noChangeArrowheads="1" noTextEdit="1"/>
          </p:cNvSpPr>
          <p:nvPr>
            <p:ph type="sldImg"/>
          </p:nvPr>
        </p:nvSpPr>
        <p:spPr>
          <a:xfrm>
            <a:off x="1182688" y="696913"/>
            <a:ext cx="4657725" cy="3492500"/>
          </a:xfrm>
          <a:ln/>
        </p:spPr>
      </p:sp>
      <p:sp>
        <p:nvSpPr>
          <p:cNvPr id="41988" name="Rectangle 3"/>
          <p:cNvSpPr>
            <a:spLocks noGrp="1" noChangeArrowheads="1"/>
          </p:cNvSpPr>
          <p:nvPr>
            <p:ph type="body" idx="1"/>
          </p:nvPr>
        </p:nvSpPr>
        <p:spPr>
          <a:noFill/>
          <a:ln/>
        </p:spPr>
        <p:txBody>
          <a:bodyPr/>
          <a:lstStyle/>
          <a:p>
            <a:pPr eaLnBrk="1" hangingPunct="1"/>
            <a:r>
              <a:rPr lang="en-US" dirty="0" smtClean="0"/>
              <a:t>Ask (or summarize) what they think happened to labor leaders (or followers) in those days.</a:t>
            </a:r>
          </a:p>
          <a:p>
            <a:pPr eaLnBrk="1" hangingPunct="1"/>
            <a:endParaRPr lang="en-US" dirty="0" smtClean="0"/>
          </a:p>
          <a:p>
            <a:pPr eaLnBrk="1" hangingPunct="1"/>
            <a:r>
              <a:rPr lang="en-US" dirty="0" smtClean="0"/>
              <a:t>They fought for things we take for granted today </a:t>
            </a:r>
            <a:r>
              <a:rPr lang="en-US" b="1" dirty="0" smtClean="0"/>
              <a:t>at great personal risk</a:t>
            </a:r>
            <a:r>
              <a:rPr lang="en-US" dirty="0" smtClean="0"/>
              <a:t>.</a:t>
            </a:r>
          </a:p>
          <a:p>
            <a:pPr eaLnBrk="1" hangingPunct="1"/>
            <a:endParaRPr lang="en-US" dirty="0" smtClean="0"/>
          </a:p>
          <a:p>
            <a:pPr eaLnBrk="1" hangingPunct="1"/>
            <a:r>
              <a:rPr lang="en-US" dirty="0" smtClean="0"/>
              <a:t>Forming a union wasn’t even legal in the 1800s.  The law that specifically gives us the right to organize didn’t get passed until the 1930s.</a:t>
            </a:r>
          </a:p>
          <a:p>
            <a:pPr eaLnBrk="1" hangingPunct="1"/>
            <a:endParaRPr lang="en-US" dirty="0" smtClean="0"/>
          </a:p>
          <a:p>
            <a:pPr eaLnBrk="1" hangingPunct="1"/>
            <a:r>
              <a:rPr lang="en-US" dirty="0" smtClean="0"/>
              <a:t>If time, briefly tell them about of the </a:t>
            </a:r>
            <a:r>
              <a:rPr lang="en-US" b="1" dirty="0" smtClean="0"/>
              <a:t>Ludlow Massacre </a:t>
            </a:r>
            <a:r>
              <a:rPr lang="en-US" dirty="0" smtClean="0"/>
              <a:t>(1914).</a:t>
            </a:r>
          </a:p>
        </p:txBody>
      </p:sp>
    </p:spTree>
    <p:extLst>
      <p:ext uri="{BB962C8B-B14F-4D97-AF65-F5344CB8AC3E}">
        <p14:creationId xmlns:p14="http://schemas.microsoft.com/office/powerpoint/2010/main" val="171758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B782165-2859-4466-A7E6-97AC421F50D9}" type="slidenum">
              <a:rPr lang="en-US" smtClean="0"/>
              <a:pPr/>
              <a:t>8</a:t>
            </a:fld>
            <a:endParaRPr lang="en-US" dirty="0" smtClean="0"/>
          </a:p>
        </p:txBody>
      </p:sp>
      <p:sp>
        <p:nvSpPr>
          <p:cNvPr id="43011" name="Rectangle 2"/>
          <p:cNvSpPr>
            <a:spLocks noGrp="1" noRot="1" noChangeAspect="1" noChangeArrowheads="1" noTextEdit="1"/>
          </p:cNvSpPr>
          <p:nvPr>
            <p:ph type="sldImg"/>
          </p:nvPr>
        </p:nvSpPr>
        <p:spPr>
          <a:xfrm>
            <a:off x="1182688" y="696913"/>
            <a:ext cx="4657725" cy="3492500"/>
          </a:xfrm>
          <a:ln/>
        </p:spPr>
      </p:sp>
      <p:sp>
        <p:nvSpPr>
          <p:cNvPr id="43012" name="Rectangle 3"/>
          <p:cNvSpPr>
            <a:spLocks noGrp="1" noChangeArrowheads="1"/>
          </p:cNvSpPr>
          <p:nvPr>
            <p:ph type="body" idx="1"/>
          </p:nvPr>
        </p:nvSpPr>
        <p:spPr>
          <a:noFill/>
          <a:ln/>
        </p:spPr>
        <p:txBody>
          <a:bodyPr/>
          <a:lstStyle/>
          <a:p>
            <a:pPr eaLnBrk="1" hangingPunct="1"/>
            <a:r>
              <a:rPr lang="en-US" dirty="0" smtClean="0"/>
              <a:t>This slide clarifies points</a:t>
            </a:r>
            <a:r>
              <a:rPr lang="en-US" baseline="0" dirty="0" smtClean="0"/>
              <a:t> raised in the previous slide.  Briefly explain relevance of enabling labor law to our ability to represent workers.</a:t>
            </a:r>
            <a:endParaRPr lang="en-US" dirty="0" smtClean="0"/>
          </a:p>
          <a:p>
            <a:pPr eaLnBrk="1" hangingPunct="1"/>
            <a:endParaRPr lang="en-US" dirty="0" smtClean="0"/>
          </a:p>
          <a:p>
            <a:pPr eaLnBrk="1" hangingPunct="1"/>
            <a:r>
              <a:rPr lang="en-US" dirty="0" smtClean="0"/>
              <a:t>Briefly review the major elements of the NLRA.  Intent was to give workers the right to join unions and bargain collectively.  However, today it is grossly abused.</a:t>
            </a:r>
          </a:p>
          <a:p>
            <a:pPr eaLnBrk="1" hangingPunct="1"/>
            <a:endParaRPr lang="en-US" dirty="0" smtClean="0"/>
          </a:p>
          <a:p>
            <a:pPr eaLnBrk="1" hangingPunct="1"/>
            <a:r>
              <a:rPr lang="en-US" dirty="0" smtClean="0"/>
              <a:t>If time, relate to our recent, yet unsuccessful, efforts to pass the </a:t>
            </a:r>
            <a:r>
              <a:rPr lang="en-US" b="1" dirty="0" smtClean="0"/>
              <a:t>Employee Free Choice Act</a:t>
            </a:r>
            <a:r>
              <a:rPr lang="en-US" dirty="0" smtClean="0"/>
              <a:t>; why reform is important.</a:t>
            </a:r>
          </a:p>
        </p:txBody>
      </p:sp>
    </p:spTree>
    <p:extLst>
      <p:ext uri="{BB962C8B-B14F-4D97-AF65-F5344CB8AC3E}">
        <p14:creationId xmlns:p14="http://schemas.microsoft.com/office/powerpoint/2010/main" val="3082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F87A564-EFD2-4976-B934-64C0DC9A4685}" type="slidenum">
              <a:rPr lang="en-US" smtClean="0"/>
              <a:pPr/>
              <a:t>9</a:t>
            </a:fld>
            <a:endParaRPr lang="en-US" dirty="0" smtClean="0"/>
          </a:p>
        </p:txBody>
      </p:sp>
      <p:sp>
        <p:nvSpPr>
          <p:cNvPr id="44035" name="Rectangle 2"/>
          <p:cNvSpPr>
            <a:spLocks noGrp="1" noRot="1" noChangeAspect="1" noChangeArrowheads="1" noTextEdit="1"/>
          </p:cNvSpPr>
          <p:nvPr>
            <p:ph type="sldImg"/>
          </p:nvPr>
        </p:nvSpPr>
        <p:spPr>
          <a:xfrm>
            <a:off x="1182688" y="696913"/>
            <a:ext cx="4657725" cy="3492500"/>
          </a:xfrm>
          <a:ln/>
        </p:spPr>
      </p:sp>
      <p:sp>
        <p:nvSpPr>
          <p:cNvPr id="44036" name="Rectangle 3"/>
          <p:cNvSpPr>
            <a:spLocks noGrp="1" noChangeArrowheads="1"/>
          </p:cNvSpPr>
          <p:nvPr>
            <p:ph type="body" idx="1"/>
          </p:nvPr>
        </p:nvSpPr>
        <p:spPr>
          <a:noFill/>
          <a:ln/>
        </p:spPr>
        <p:txBody>
          <a:bodyPr/>
          <a:lstStyle/>
          <a:p>
            <a:pPr eaLnBrk="1" hangingPunct="1"/>
            <a:r>
              <a:rPr lang="en-US" dirty="0" smtClean="0"/>
              <a:t>Use this slide to emphasize the value of organized labor to them and all workers today.  These laws that protect </a:t>
            </a:r>
            <a:r>
              <a:rPr lang="en-US" i="1" dirty="0" smtClean="0"/>
              <a:t>all workers</a:t>
            </a:r>
            <a:r>
              <a:rPr lang="en-US" dirty="0" smtClean="0"/>
              <a:t> wouldn’t have gotten passed without the help of organized labor.  Many Americans take these laws for granted.</a:t>
            </a:r>
          </a:p>
          <a:p>
            <a:pPr eaLnBrk="1" hangingPunct="1"/>
            <a:endParaRPr lang="en-US" dirty="0" smtClean="0"/>
          </a:p>
          <a:p>
            <a:pPr eaLnBrk="1" hangingPunct="1"/>
            <a:r>
              <a:rPr lang="en-US" dirty="0" smtClean="0"/>
              <a:t>Zero in on a few of them that will resonate well with the class.</a:t>
            </a:r>
            <a:r>
              <a:rPr lang="en-US" baseline="0" dirty="0" smtClean="0"/>
              <a:t>  </a:t>
            </a:r>
          </a:p>
          <a:p>
            <a:pPr eaLnBrk="1" hangingPunct="1"/>
            <a:endParaRPr lang="en-US" baseline="0" dirty="0" smtClean="0"/>
          </a:p>
          <a:p>
            <a:pPr eaLnBrk="1" hangingPunct="1"/>
            <a:r>
              <a:rPr lang="en-US" dirty="0" smtClean="0"/>
              <a:t>Examples: Civil Rights Act or OSHA.</a:t>
            </a:r>
          </a:p>
        </p:txBody>
      </p:sp>
    </p:spTree>
    <p:extLst>
      <p:ext uri="{BB962C8B-B14F-4D97-AF65-F5344CB8AC3E}">
        <p14:creationId xmlns:p14="http://schemas.microsoft.com/office/powerpoint/2010/main" val="15649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02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B53D840-5ED1-4AA7-9FA5-2CF4AF1A723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C318ED-2007-40C6-A8DB-266DCF9C782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BE8B3B-1C44-45A3-BA2D-EAD2C8DBAD5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1AD232-E5A5-4404-B22D-A8B0FA752F4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6764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eaLnBrk="0" hangingPunct="0">
              <a:defRPr dirty="0">
                <a:latin typeface="Arial Narrow"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dirty="0">
                <a:latin typeface="Arial Narrow"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atin typeface="Arial Narrow" pitchFamily="34" charset="0"/>
              </a:defRPr>
            </a:lvl1pPr>
          </a:lstStyle>
          <a:p>
            <a:pPr>
              <a:defRPr/>
            </a:pPr>
            <a:fld id="{4636F29E-0CAB-4666-901A-4265CEE351E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02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B53D840-5ED1-4AA7-9FA5-2CF4AF1A72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5596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019800" y="5486400"/>
            <a:ext cx="2133600" cy="476250"/>
          </a:xfrm>
          <a:ln/>
        </p:spPr>
        <p:txBody>
          <a:bodyPr/>
          <a:lstStyle>
            <a:lvl1pPr>
              <a:defRPr/>
            </a:lvl1pPr>
          </a:lstStyle>
          <a:p>
            <a:pPr>
              <a:defRPr/>
            </a:pPr>
            <a:fld id="{63C1E438-2EEE-4623-98AD-2F6B5EDD6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303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400800" y="5029200"/>
            <a:ext cx="2133600" cy="476250"/>
          </a:xfrm>
          <a:ln/>
        </p:spPr>
        <p:txBody>
          <a:bodyPr/>
          <a:lstStyle>
            <a:lvl1pPr>
              <a:defRPr/>
            </a:lvl1pPr>
          </a:lstStyle>
          <a:p>
            <a:pPr>
              <a:defRPr/>
            </a:pPr>
            <a:fld id="{5E0DFB9B-D9F8-41C8-BF97-5546BAC651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443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F6968F-D849-4AC0-BB68-61EF5AA32A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5656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6AD64A-8434-4667-8BC8-A3E7A7E4C5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4245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5791200"/>
            <a:ext cx="2133600" cy="476250"/>
          </a:xfrm>
          <a:ln/>
        </p:spPr>
        <p:txBody>
          <a:bodyPr/>
          <a:lstStyle>
            <a:lvl1pPr>
              <a:defRPr/>
            </a:lvl1pPr>
          </a:lstStyle>
          <a:p>
            <a:pPr>
              <a:defRPr/>
            </a:pPr>
            <a:fld id="{9F2AABCC-0DA5-48B9-B3F1-B57325C355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739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C1E438-2EEE-4623-98AD-2F6B5EDD6E6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E02D8F-5DDC-4120-A957-0FF253E0BD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6592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250B43-261A-4BED-A0D2-0453FA9312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0536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B1E2AB-4D8D-425A-B276-53A2072F9E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7591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C318ED-2007-40C6-A8DB-266DCF9C78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4600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BE8B3B-1C44-45A3-BA2D-EAD2C8DBAD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1368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AD232-E5A5-4404-B22D-A8B0FA752F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9301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116940-5908-4506-B012-D4DE0A9804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045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E0DFB9B-D9F8-41C8-BF97-5546BAC651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9F6968F-D849-4AC0-BB68-61EF5AA32A3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96AD64A-8434-4667-8BC8-A3E7A7E4C54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2AABCC-0DA5-48B9-B3F1-B57325C355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E02D8F-5DDC-4120-A957-0FF253E0BD4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F250B43-261A-4BED-A0D2-0453FA9312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BB1E2AB-4D8D-425A-B276-53A2072F9E2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C7B9AA6-C6EE-424F-BEA5-0F540A6F4BE3}" type="slidenum">
              <a:rPr lang="en-US"/>
              <a:pPr>
                <a:defRPr/>
              </a:pPr>
              <a:t>‹#›</a:t>
            </a:fld>
            <a:endParaRPr lang="en-US" dirty="0"/>
          </a:p>
        </p:txBody>
      </p:sp>
      <p:pic>
        <p:nvPicPr>
          <p:cNvPr id="2055" name="Picture 7" descr="liu01_logo_pms_tag-name"/>
          <p:cNvPicPr>
            <a:picLocks noChangeAspect="1" noChangeArrowheads="1"/>
          </p:cNvPicPr>
          <p:nvPr userDrawn="1"/>
        </p:nvPicPr>
        <p:blipFill>
          <a:blip r:embed="rId15" cstate="print"/>
          <a:srcRect l="25729" b="-2563"/>
          <a:stretch>
            <a:fillRect/>
          </a:stretch>
        </p:blipFill>
        <p:spPr bwMode="auto">
          <a:xfrm>
            <a:off x="6553200" y="6126163"/>
            <a:ext cx="2590800" cy="731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Lst>
  <p:txStyles>
    <p:titleStyle>
      <a:lvl1pPr algn="ctr" rtl="0" eaLnBrk="0" fontAlgn="base" hangingPunct="0">
        <a:spcBef>
          <a:spcPct val="0"/>
        </a:spcBef>
        <a:spcAft>
          <a:spcPct val="0"/>
        </a:spcAft>
        <a:defRPr sz="4400" b="1">
          <a:solidFill>
            <a:srgbClr val="FF9900"/>
          </a:solidFill>
          <a:latin typeface="+mj-lt"/>
          <a:ea typeface="+mj-ea"/>
          <a:cs typeface="+mj-cs"/>
        </a:defRPr>
      </a:lvl1pPr>
      <a:lvl2pPr algn="ctr" rtl="0" eaLnBrk="0" fontAlgn="base" hangingPunct="0">
        <a:spcBef>
          <a:spcPct val="0"/>
        </a:spcBef>
        <a:spcAft>
          <a:spcPct val="0"/>
        </a:spcAft>
        <a:defRPr sz="4400" b="1">
          <a:solidFill>
            <a:srgbClr val="FF9900"/>
          </a:solidFill>
          <a:latin typeface="Arial" charset="0"/>
        </a:defRPr>
      </a:lvl2pPr>
      <a:lvl3pPr algn="ctr" rtl="0" eaLnBrk="0" fontAlgn="base" hangingPunct="0">
        <a:spcBef>
          <a:spcPct val="0"/>
        </a:spcBef>
        <a:spcAft>
          <a:spcPct val="0"/>
        </a:spcAft>
        <a:defRPr sz="4400" b="1">
          <a:solidFill>
            <a:srgbClr val="FF9900"/>
          </a:solidFill>
          <a:latin typeface="Arial" charset="0"/>
        </a:defRPr>
      </a:lvl3pPr>
      <a:lvl4pPr algn="ctr" rtl="0" eaLnBrk="0" fontAlgn="base" hangingPunct="0">
        <a:spcBef>
          <a:spcPct val="0"/>
        </a:spcBef>
        <a:spcAft>
          <a:spcPct val="0"/>
        </a:spcAft>
        <a:defRPr sz="4400" b="1">
          <a:solidFill>
            <a:srgbClr val="FF9900"/>
          </a:solidFill>
          <a:latin typeface="Arial" charset="0"/>
        </a:defRPr>
      </a:lvl4pPr>
      <a:lvl5pPr algn="ctr" rtl="0" eaLnBrk="0" fontAlgn="base" hangingPunct="0">
        <a:spcBef>
          <a:spcPct val="0"/>
        </a:spcBef>
        <a:spcAft>
          <a:spcPct val="0"/>
        </a:spcAft>
        <a:defRPr sz="4400" b="1">
          <a:solidFill>
            <a:srgbClr val="FF9900"/>
          </a:solidFill>
          <a:latin typeface="Arial" charset="0"/>
        </a:defRPr>
      </a:lvl5pPr>
      <a:lvl6pPr marL="457200" algn="ctr" rtl="0" fontAlgn="base">
        <a:spcBef>
          <a:spcPct val="0"/>
        </a:spcBef>
        <a:spcAft>
          <a:spcPct val="0"/>
        </a:spcAft>
        <a:defRPr sz="4400" b="1">
          <a:solidFill>
            <a:srgbClr val="FF9900"/>
          </a:solidFill>
          <a:latin typeface="Arial" charset="0"/>
        </a:defRPr>
      </a:lvl6pPr>
      <a:lvl7pPr marL="914400" algn="ctr" rtl="0" fontAlgn="base">
        <a:spcBef>
          <a:spcPct val="0"/>
        </a:spcBef>
        <a:spcAft>
          <a:spcPct val="0"/>
        </a:spcAft>
        <a:defRPr sz="4400" b="1">
          <a:solidFill>
            <a:srgbClr val="FF9900"/>
          </a:solidFill>
          <a:latin typeface="Arial" charset="0"/>
        </a:defRPr>
      </a:lvl7pPr>
      <a:lvl8pPr marL="1371600" algn="ctr" rtl="0" fontAlgn="base">
        <a:spcBef>
          <a:spcPct val="0"/>
        </a:spcBef>
        <a:spcAft>
          <a:spcPct val="0"/>
        </a:spcAft>
        <a:defRPr sz="4400" b="1">
          <a:solidFill>
            <a:srgbClr val="FF9900"/>
          </a:solidFill>
          <a:latin typeface="Arial" charset="0"/>
        </a:defRPr>
      </a:lvl8pPr>
      <a:lvl9pPr marL="1828800" algn="ctr" rtl="0" fontAlgn="base">
        <a:spcBef>
          <a:spcPct val="0"/>
        </a:spcBef>
        <a:spcAft>
          <a:spcPct val="0"/>
        </a:spcAft>
        <a:defRPr sz="4400" b="1">
          <a:solidFill>
            <a:srgbClr val="FF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C7B9AA6-C6EE-424F-BEA5-0F540A6F4BE3}" type="slidenum">
              <a:rPr lang="en-US">
                <a:solidFill>
                  <a:srgbClr val="000000"/>
                </a:solidFill>
              </a:rPr>
              <a:pPr>
                <a:defRPr/>
              </a:pPr>
              <a:t>‹#›</a:t>
            </a:fld>
            <a:endParaRPr lang="en-US" dirty="0">
              <a:solidFill>
                <a:srgbClr val="000000"/>
              </a:solidFill>
            </a:endParaRPr>
          </a:p>
        </p:txBody>
      </p:sp>
      <p:pic>
        <p:nvPicPr>
          <p:cNvPr id="2055" name="Picture 7" descr="liu01_logo_pms_tag-name"/>
          <p:cNvPicPr>
            <a:picLocks noChangeAspect="1" noChangeArrowheads="1"/>
          </p:cNvPicPr>
          <p:nvPr userDrawn="1"/>
        </p:nvPicPr>
        <p:blipFill>
          <a:blip r:embed="rId15" cstate="print"/>
          <a:srcRect l="25729" b="-2563"/>
          <a:stretch>
            <a:fillRect/>
          </a:stretch>
        </p:blipFill>
        <p:spPr bwMode="auto">
          <a:xfrm>
            <a:off x="6553200" y="6126163"/>
            <a:ext cx="2590800" cy="731837"/>
          </a:xfrm>
          <a:prstGeom prst="rect">
            <a:avLst/>
          </a:prstGeom>
          <a:noFill/>
          <a:ln w="9525">
            <a:noFill/>
            <a:miter lim="800000"/>
            <a:headEnd/>
            <a:tailEnd/>
          </a:ln>
        </p:spPr>
      </p:pic>
    </p:spTree>
    <p:extLst>
      <p:ext uri="{BB962C8B-B14F-4D97-AF65-F5344CB8AC3E}">
        <p14:creationId xmlns:p14="http://schemas.microsoft.com/office/powerpoint/2010/main" val="3705325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b="1">
          <a:solidFill>
            <a:srgbClr val="FF9900"/>
          </a:solidFill>
          <a:latin typeface="+mj-lt"/>
          <a:ea typeface="+mj-ea"/>
          <a:cs typeface="+mj-cs"/>
        </a:defRPr>
      </a:lvl1pPr>
      <a:lvl2pPr algn="ctr" rtl="0" eaLnBrk="0" fontAlgn="base" hangingPunct="0">
        <a:spcBef>
          <a:spcPct val="0"/>
        </a:spcBef>
        <a:spcAft>
          <a:spcPct val="0"/>
        </a:spcAft>
        <a:defRPr sz="4400" b="1">
          <a:solidFill>
            <a:srgbClr val="FF9900"/>
          </a:solidFill>
          <a:latin typeface="Arial" charset="0"/>
        </a:defRPr>
      </a:lvl2pPr>
      <a:lvl3pPr algn="ctr" rtl="0" eaLnBrk="0" fontAlgn="base" hangingPunct="0">
        <a:spcBef>
          <a:spcPct val="0"/>
        </a:spcBef>
        <a:spcAft>
          <a:spcPct val="0"/>
        </a:spcAft>
        <a:defRPr sz="4400" b="1">
          <a:solidFill>
            <a:srgbClr val="FF9900"/>
          </a:solidFill>
          <a:latin typeface="Arial" charset="0"/>
        </a:defRPr>
      </a:lvl3pPr>
      <a:lvl4pPr algn="ctr" rtl="0" eaLnBrk="0" fontAlgn="base" hangingPunct="0">
        <a:spcBef>
          <a:spcPct val="0"/>
        </a:spcBef>
        <a:spcAft>
          <a:spcPct val="0"/>
        </a:spcAft>
        <a:defRPr sz="4400" b="1">
          <a:solidFill>
            <a:srgbClr val="FF9900"/>
          </a:solidFill>
          <a:latin typeface="Arial" charset="0"/>
        </a:defRPr>
      </a:lvl4pPr>
      <a:lvl5pPr algn="ctr" rtl="0" eaLnBrk="0" fontAlgn="base" hangingPunct="0">
        <a:spcBef>
          <a:spcPct val="0"/>
        </a:spcBef>
        <a:spcAft>
          <a:spcPct val="0"/>
        </a:spcAft>
        <a:defRPr sz="4400" b="1">
          <a:solidFill>
            <a:srgbClr val="FF9900"/>
          </a:solidFill>
          <a:latin typeface="Arial" charset="0"/>
        </a:defRPr>
      </a:lvl5pPr>
      <a:lvl6pPr marL="457200" algn="ctr" rtl="0" fontAlgn="base">
        <a:spcBef>
          <a:spcPct val="0"/>
        </a:spcBef>
        <a:spcAft>
          <a:spcPct val="0"/>
        </a:spcAft>
        <a:defRPr sz="4400" b="1">
          <a:solidFill>
            <a:srgbClr val="FF9900"/>
          </a:solidFill>
          <a:latin typeface="Arial" charset="0"/>
        </a:defRPr>
      </a:lvl6pPr>
      <a:lvl7pPr marL="914400" algn="ctr" rtl="0" fontAlgn="base">
        <a:spcBef>
          <a:spcPct val="0"/>
        </a:spcBef>
        <a:spcAft>
          <a:spcPct val="0"/>
        </a:spcAft>
        <a:defRPr sz="4400" b="1">
          <a:solidFill>
            <a:srgbClr val="FF9900"/>
          </a:solidFill>
          <a:latin typeface="Arial" charset="0"/>
        </a:defRPr>
      </a:lvl7pPr>
      <a:lvl8pPr marL="1371600" algn="ctr" rtl="0" fontAlgn="base">
        <a:spcBef>
          <a:spcPct val="0"/>
        </a:spcBef>
        <a:spcAft>
          <a:spcPct val="0"/>
        </a:spcAft>
        <a:defRPr sz="4400" b="1">
          <a:solidFill>
            <a:srgbClr val="FF9900"/>
          </a:solidFill>
          <a:latin typeface="Arial" charset="0"/>
        </a:defRPr>
      </a:lvl8pPr>
      <a:lvl9pPr marL="1828800" algn="ctr" rtl="0" fontAlgn="base">
        <a:spcBef>
          <a:spcPct val="0"/>
        </a:spcBef>
        <a:spcAft>
          <a:spcPct val="0"/>
        </a:spcAft>
        <a:defRPr sz="4400" b="1">
          <a:solidFill>
            <a:srgbClr val="FF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3/31/Ludlow_Monument_Cropped.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0" y="5257800"/>
            <a:ext cx="9144000" cy="762000"/>
          </a:xfrm>
        </p:spPr>
        <p:txBody>
          <a:bodyPr/>
          <a:lstStyle/>
          <a:p>
            <a:pPr eaLnBrk="1" hangingPunct="1">
              <a:lnSpc>
                <a:spcPct val="90000"/>
              </a:lnSpc>
            </a:pPr>
            <a:r>
              <a:rPr lang="en-US" sz="4800" b="1" dirty="0" smtClean="0"/>
              <a:t>Member Orientation Session</a:t>
            </a:r>
          </a:p>
        </p:txBody>
      </p:sp>
      <p:pic>
        <p:nvPicPr>
          <p:cNvPr id="4099" name="Picture 12" descr="Scan001"/>
          <p:cNvPicPr>
            <a:picLocks noChangeAspect="1" noChangeArrowheads="1"/>
          </p:cNvPicPr>
          <p:nvPr/>
        </p:nvPicPr>
        <p:blipFill>
          <a:blip r:embed="rId3" cstate="print"/>
          <a:srcRect/>
          <a:stretch>
            <a:fillRect/>
          </a:stretch>
        </p:blipFill>
        <p:spPr bwMode="auto">
          <a:xfrm>
            <a:off x="3200400" y="1219200"/>
            <a:ext cx="3001963" cy="3886200"/>
          </a:xfrm>
          <a:prstGeom prst="rect">
            <a:avLst/>
          </a:prstGeom>
          <a:noFill/>
          <a:ln w="9525">
            <a:noFill/>
            <a:miter lim="800000"/>
            <a:headEnd/>
            <a:tailEnd/>
          </a:ln>
        </p:spPr>
      </p:pic>
      <p:sp>
        <p:nvSpPr>
          <p:cNvPr id="4100" name="Text Box 13"/>
          <p:cNvSpPr txBox="1">
            <a:spLocks noChangeArrowheads="1"/>
          </p:cNvSpPr>
          <p:nvPr/>
        </p:nvSpPr>
        <p:spPr bwMode="auto">
          <a:xfrm>
            <a:off x="0" y="228600"/>
            <a:ext cx="9144000" cy="823913"/>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rPr>
              <a:t>Local X</a:t>
            </a:r>
          </a:p>
        </p:txBody>
      </p:sp>
      <p:pic>
        <p:nvPicPr>
          <p:cNvPr id="4101" name="Picture 14" descr="liu01_logo_pms_tag-name"/>
          <p:cNvPicPr>
            <a:picLocks noChangeAspect="1" noChangeArrowheads="1"/>
          </p:cNvPicPr>
          <p:nvPr/>
        </p:nvPicPr>
        <p:blipFill>
          <a:blip r:embed="rId4" cstate="print"/>
          <a:srcRect l="25729" b="-2563"/>
          <a:stretch>
            <a:fillRect/>
          </a:stretch>
        </p:blipFill>
        <p:spPr bwMode="auto">
          <a:xfrm>
            <a:off x="6553200" y="6126163"/>
            <a:ext cx="2590800" cy="731837"/>
          </a:xfrm>
          <a:prstGeom prst="rect">
            <a:avLst/>
          </a:prstGeom>
          <a:noFill/>
          <a:ln w="9525">
            <a:noFill/>
            <a:miter lim="800000"/>
            <a:headEnd/>
            <a:tailEnd/>
          </a:ln>
        </p:spPr>
      </p:pic>
      <p:sp>
        <p:nvSpPr>
          <p:cNvPr id="4102" name="Text Box 15"/>
          <p:cNvSpPr txBox="1">
            <a:spLocks noChangeArrowheads="1"/>
          </p:cNvSpPr>
          <p:nvPr/>
        </p:nvSpPr>
        <p:spPr bwMode="auto">
          <a:xfrm>
            <a:off x="0" y="6457890"/>
            <a:ext cx="2514600" cy="400110"/>
          </a:xfrm>
          <a:prstGeom prst="rect">
            <a:avLst/>
          </a:prstGeom>
          <a:noFill/>
          <a:ln w="9525">
            <a:noFill/>
            <a:miter lim="800000"/>
            <a:headEnd/>
            <a:tailEnd/>
          </a:ln>
        </p:spPr>
        <p:txBody>
          <a:bodyPr wrap="square">
            <a:spAutoFit/>
          </a:bodyPr>
          <a:lstStyle/>
          <a:p>
            <a:pPr>
              <a:spcBef>
                <a:spcPct val="50000"/>
              </a:spcBef>
            </a:pPr>
            <a:r>
              <a:rPr lang="en-US" sz="1600" b="1" dirty="0" smtClean="0"/>
              <a:t>8/14</a:t>
            </a:r>
            <a:r>
              <a:rPr lang="en-US" b="1" dirty="0" smtClean="0"/>
              <a:t>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1143000"/>
          </a:xfrm>
        </p:spPr>
        <p:txBody>
          <a:bodyPr/>
          <a:lstStyle/>
          <a:p>
            <a:pPr eaLnBrk="1" hangingPunct="1"/>
            <a:r>
              <a:rPr lang="en-US" dirty="0" smtClean="0"/>
              <a:t>Unions Today</a:t>
            </a:r>
          </a:p>
        </p:txBody>
      </p:sp>
      <p:sp>
        <p:nvSpPr>
          <p:cNvPr id="13315" name="Rectangle 3"/>
          <p:cNvSpPr>
            <a:spLocks noGrp="1" noChangeArrowheads="1"/>
          </p:cNvSpPr>
          <p:nvPr>
            <p:ph type="body" idx="1"/>
          </p:nvPr>
        </p:nvSpPr>
        <p:spPr>
          <a:xfrm>
            <a:off x="228600" y="1600200"/>
            <a:ext cx="8915400" cy="4800600"/>
          </a:xfrm>
        </p:spPr>
        <p:txBody>
          <a:bodyPr/>
          <a:lstStyle/>
          <a:p>
            <a:pPr eaLnBrk="1" hangingPunct="1">
              <a:buFont typeface="Wingdings" pitchFamily="2" charset="2"/>
              <a:buChar char="q"/>
            </a:pPr>
            <a:r>
              <a:rPr lang="en-US" dirty="0" smtClean="0"/>
              <a:t>More than 60 national unions</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More than </a:t>
            </a:r>
            <a:r>
              <a:rPr lang="en-US" dirty="0" smtClean="0"/>
              <a:t>14.5 </a:t>
            </a:r>
            <a:r>
              <a:rPr lang="en-US" dirty="0" smtClean="0"/>
              <a:t>million union members</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More than 16 million </a:t>
            </a:r>
            <a:r>
              <a:rPr lang="en-US" i="1" dirty="0" smtClean="0"/>
              <a:t>represented by </a:t>
            </a:r>
            <a:r>
              <a:rPr lang="en-US" dirty="0" smtClean="0"/>
              <a:t>unions</a:t>
            </a:r>
          </a:p>
          <a:p>
            <a:pPr eaLnBrk="1" hangingPunct="1">
              <a:buFont typeface="Wingdings" pitchFamily="2" charset="2"/>
              <a:buChar char="q"/>
            </a:pPr>
            <a:endParaRPr lang="en-US" dirty="0" smtClean="0"/>
          </a:p>
          <a:p>
            <a:pPr eaLnBrk="1" hangingPunct="1">
              <a:buFont typeface="Wingdings" pitchFamily="2" charset="2"/>
              <a:buChar char="q"/>
            </a:pPr>
            <a:r>
              <a:rPr lang="en-US" i="1" dirty="0" smtClean="0"/>
              <a:t>All</a:t>
            </a:r>
            <a:r>
              <a:rPr lang="en-US" dirty="0" smtClean="0"/>
              <a:t> working people benefit from a union’s presence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1143000"/>
          </a:xfrm>
        </p:spPr>
        <p:txBody>
          <a:bodyPr/>
          <a:lstStyle/>
          <a:p>
            <a:pPr eaLnBrk="1" hangingPunct="1"/>
            <a:r>
              <a:rPr lang="en-US" dirty="0" smtClean="0"/>
              <a:t>LIUNA History</a:t>
            </a:r>
          </a:p>
        </p:txBody>
      </p:sp>
      <p:sp>
        <p:nvSpPr>
          <p:cNvPr id="14339" name="Rectangle 3"/>
          <p:cNvSpPr>
            <a:spLocks noGrp="1" noChangeArrowheads="1"/>
          </p:cNvSpPr>
          <p:nvPr>
            <p:ph type="body" sz="half" idx="1"/>
          </p:nvPr>
        </p:nvSpPr>
        <p:spPr>
          <a:xfrm>
            <a:off x="304800" y="1600200"/>
            <a:ext cx="5518150" cy="4525963"/>
          </a:xfrm>
        </p:spPr>
        <p:txBody>
          <a:bodyPr/>
          <a:lstStyle/>
          <a:p>
            <a:pPr eaLnBrk="1" hangingPunct="1">
              <a:buFont typeface="Wingdings" pitchFamily="2" charset="2"/>
              <a:buChar char="q"/>
            </a:pPr>
            <a:r>
              <a:rPr lang="en-US" sz="2800" dirty="0" smtClean="0"/>
              <a:t>International Hod Carriers and Building Laborers Union: 1903</a:t>
            </a:r>
          </a:p>
          <a:p>
            <a:pPr eaLnBrk="1" hangingPunct="1">
              <a:buFont typeface="Wingdings" pitchFamily="2" charset="2"/>
              <a:buChar char="q"/>
            </a:pPr>
            <a:endParaRPr lang="en-US" sz="2800" dirty="0" smtClean="0"/>
          </a:p>
          <a:p>
            <a:pPr eaLnBrk="1" hangingPunct="1">
              <a:buFont typeface="Wingdings" pitchFamily="2" charset="2"/>
              <a:buChar char="q"/>
            </a:pPr>
            <a:r>
              <a:rPr lang="en-US" sz="2800" dirty="0" smtClean="0"/>
              <a:t>Shunned by other skilled craft unions</a:t>
            </a:r>
          </a:p>
          <a:p>
            <a:pPr eaLnBrk="1" hangingPunct="1">
              <a:buFont typeface="Wingdings" pitchFamily="2" charset="2"/>
              <a:buChar char="q"/>
            </a:pPr>
            <a:endParaRPr lang="en-US" sz="2800" dirty="0" smtClean="0"/>
          </a:p>
          <a:p>
            <a:pPr eaLnBrk="1" hangingPunct="1">
              <a:buFont typeface="Wingdings" pitchFamily="2" charset="2"/>
              <a:buChar char="q"/>
            </a:pPr>
            <a:r>
              <a:rPr lang="en-US" sz="2800" dirty="0" smtClean="0"/>
              <a:t>Unskilled and ethnically diverse</a:t>
            </a:r>
          </a:p>
          <a:p>
            <a:pPr eaLnBrk="1" hangingPunct="1">
              <a:buFont typeface="Wingdings" pitchFamily="2" charset="2"/>
              <a:buChar char="§"/>
            </a:pPr>
            <a:endParaRPr lang="en-US" sz="2800" dirty="0" smtClean="0"/>
          </a:p>
        </p:txBody>
      </p:sp>
      <p:pic>
        <p:nvPicPr>
          <p:cNvPr id="14340" name="Picture 4" descr="185838185_af2232540e_o"/>
          <p:cNvPicPr>
            <a:picLocks noGrp="1" noChangeAspect="1" noChangeArrowheads="1"/>
          </p:cNvPicPr>
          <p:nvPr>
            <p:ph sz="half" idx="2"/>
          </p:nvPr>
        </p:nvPicPr>
        <p:blipFill>
          <a:blip r:embed="rId3" cstate="print"/>
          <a:srcRect/>
          <a:stretch>
            <a:fillRect/>
          </a:stretch>
        </p:blipFill>
        <p:spPr>
          <a:xfrm>
            <a:off x="5857875" y="1447800"/>
            <a:ext cx="3092450" cy="39624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1143000"/>
          </a:xfrm>
        </p:spPr>
        <p:txBody>
          <a:bodyPr/>
          <a:lstStyle/>
          <a:p>
            <a:pPr eaLnBrk="1" hangingPunct="1"/>
            <a:r>
              <a:rPr lang="en-US" dirty="0" smtClean="0"/>
              <a:t>Local X’s Union History</a:t>
            </a:r>
          </a:p>
        </p:txBody>
      </p:sp>
      <p:sp>
        <p:nvSpPr>
          <p:cNvPr id="15363" name="Rectangle 3"/>
          <p:cNvSpPr>
            <a:spLocks noGrp="1" noChangeArrowheads="1"/>
          </p:cNvSpPr>
          <p:nvPr>
            <p:ph type="body" idx="1"/>
          </p:nvPr>
        </p:nvSpPr>
        <p:spPr>
          <a:xfrm>
            <a:off x="228600" y="1600200"/>
            <a:ext cx="8915400" cy="4525963"/>
          </a:xfrm>
        </p:spPr>
        <p:txBody>
          <a:bodyPr/>
          <a:lstStyle/>
          <a:p>
            <a:pPr eaLnBrk="1" hangingPunct="1">
              <a:buFont typeface="Wingdings" pitchFamily="2" charset="2"/>
              <a:buChar char="q"/>
            </a:pPr>
            <a:r>
              <a:rPr lang="en-US" dirty="0" smtClean="0"/>
              <a:t>Charter date:</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Major events at the time</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Original membership </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Original industry composition</a:t>
            </a:r>
          </a:p>
          <a:p>
            <a:pPr eaLnBrk="1" hangingPunct="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143000"/>
          </a:xfrm>
        </p:spPr>
        <p:txBody>
          <a:bodyPr/>
          <a:lstStyle/>
          <a:p>
            <a:pPr eaLnBrk="1" hangingPunct="1"/>
            <a:r>
              <a:rPr lang="en-US" sz="4000" dirty="0" smtClean="0"/>
              <a:t>LIUNA’s Expansion into </a:t>
            </a:r>
            <a:br>
              <a:rPr lang="en-US" sz="4000" dirty="0" smtClean="0"/>
            </a:br>
            <a:r>
              <a:rPr lang="en-US" sz="4000" dirty="0" smtClean="0"/>
              <a:t>New Industries</a:t>
            </a:r>
          </a:p>
        </p:txBody>
      </p:sp>
      <p:sp>
        <p:nvSpPr>
          <p:cNvPr id="16387" name="Rectangle 3"/>
          <p:cNvSpPr>
            <a:spLocks noGrp="1" noChangeArrowheads="1"/>
          </p:cNvSpPr>
          <p:nvPr>
            <p:ph type="body" idx="1"/>
          </p:nvPr>
        </p:nvSpPr>
        <p:spPr>
          <a:xfrm>
            <a:off x="228600" y="1600200"/>
            <a:ext cx="8686800" cy="4525963"/>
          </a:xfrm>
        </p:spPr>
        <p:txBody>
          <a:bodyPr/>
          <a:lstStyle/>
          <a:p>
            <a:pPr eaLnBrk="1" hangingPunct="1">
              <a:buFont typeface="Wingdings" pitchFamily="2" charset="2"/>
              <a:buChar char="q"/>
            </a:pPr>
            <a:r>
              <a:rPr lang="en-US" dirty="0" smtClean="0"/>
              <a:t>Public Sector (1960s)</a:t>
            </a:r>
          </a:p>
          <a:p>
            <a:pPr eaLnBrk="1" hangingPunct="1">
              <a:buFont typeface="Wingdings" pitchFamily="2" charset="2"/>
              <a:buChar char="q"/>
            </a:pPr>
            <a:endParaRPr lang="en-US" sz="800" dirty="0" smtClean="0"/>
          </a:p>
          <a:p>
            <a:pPr eaLnBrk="1" hangingPunct="1">
              <a:buFont typeface="Wingdings" pitchFamily="2" charset="2"/>
              <a:buChar char="q"/>
            </a:pPr>
            <a:r>
              <a:rPr lang="en-US" dirty="0" smtClean="0"/>
              <a:t>Service Contract Workers (1970s)</a:t>
            </a:r>
          </a:p>
          <a:p>
            <a:pPr eaLnBrk="1" hangingPunct="1">
              <a:buFont typeface="Wingdings" pitchFamily="2" charset="2"/>
              <a:buChar char="q"/>
            </a:pPr>
            <a:endParaRPr lang="en-US" sz="800" dirty="0" smtClean="0"/>
          </a:p>
          <a:p>
            <a:pPr eaLnBrk="1" hangingPunct="1">
              <a:buFont typeface="Wingdings" pitchFamily="2" charset="2"/>
              <a:buChar char="q"/>
            </a:pPr>
            <a:r>
              <a:rPr lang="en-US" dirty="0" smtClean="0"/>
              <a:t>Health Care (1970s)</a:t>
            </a:r>
          </a:p>
          <a:p>
            <a:pPr eaLnBrk="1" hangingPunct="1">
              <a:buFont typeface="Wingdings" pitchFamily="2" charset="2"/>
              <a:buChar char="q"/>
            </a:pPr>
            <a:endParaRPr lang="en-US" sz="800" dirty="0" smtClean="0"/>
          </a:p>
          <a:p>
            <a:pPr eaLnBrk="1" hangingPunct="1">
              <a:buFont typeface="Wingdings" pitchFamily="2" charset="2"/>
              <a:buChar char="q"/>
            </a:pPr>
            <a:r>
              <a:rPr lang="en-US" dirty="0" smtClean="0"/>
              <a:t>Environmental (1980s)</a:t>
            </a:r>
          </a:p>
          <a:p>
            <a:pPr eaLnBrk="1" hangingPunct="1">
              <a:buFont typeface="Wingdings" pitchFamily="2" charset="2"/>
              <a:buChar char="q"/>
            </a:pPr>
            <a:endParaRPr lang="en-US" sz="800" dirty="0" smtClean="0"/>
          </a:p>
          <a:p>
            <a:pPr eaLnBrk="1" hangingPunct="1">
              <a:buFont typeface="Wingdings" pitchFamily="2" charset="2"/>
              <a:buChar char="q"/>
            </a:pPr>
            <a:r>
              <a:rPr lang="en-US" dirty="0" smtClean="0"/>
              <a:t>Green Construction (2000s)</a:t>
            </a:r>
          </a:p>
          <a:p>
            <a:pPr eaLnBrk="1" hangingPunct="1">
              <a:buFont typeface="Wingdings" pitchFamily="2" charset="2"/>
              <a:buChar char="q"/>
            </a:pPr>
            <a:endParaRPr lang="en-US" sz="800" dirty="0" smtClean="0"/>
          </a:p>
          <a:p>
            <a:pPr eaLnBrk="1" hangingPunct="1">
              <a:buNone/>
            </a:pPr>
            <a:endParaRPr lang="en-US" dirty="0" smtClean="0"/>
          </a:p>
          <a:p>
            <a:pPr eaLnBrk="1" hangingPunct="1">
              <a:buFont typeface="Wingdings" pitchFamily="2" charset="2"/>
              <a:buChar char="q"/>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defRPr/>
            </a:pPr>
            <a:r>
              <a:rPr lang="en-US" b="1" dirty="0" smtClean="0">
                <a:solidFill>
                  <a:srgbClr val="002060"/>
                </a:solidFill>
                <a:cs typeface="Arial" pitchFamily="34" charset="0"/>
              </a:rPr>
              <a:t>2013 LIUNA Membership Breakdown</a:t>
            </a:r>
            <a:endParaRPr lang="en-US" b="1" dirty="0">
              <a:solidFill>
                <a:srgbClr val="002060"/>
              </a:solidFill>
              <a:cs typeface="Arial" pitchFamily="34" charset="0"/>
            </a:endParaRPr>
          </a:p>
        </p:txBody>
      </p:sp>
      <p:graphicFrame>
        <p:nvGraphicFramePr>
          <p:cNvPr id="7171" name="Content Placeholder 3"/>
          <p:cNvGraphicFramePr>
            <a:graphicFrameLocks noGrp="1"/>
          </p:cNvGraphicFramePr>
          <p:nvPr>
            <p:ph idx="1"/>
            <p:extLst/>
          </p:nvPr>
        </p:nvGraphicFramePr>
        <p:xfrm>
          <a:off x="3606800" y="1066800"/>
          <a:ext cx="5537200" cy="4789488"/>
        </p:xfrm>
        <a:graphic>
          <a:graphicData uri="http://schemas.openxmlformats.org/presentationml/2006/ole">
            <mc:AlternateContent xmlns:mc="http://schemas.openxmlformats.org/markup-compatibility/2006">
              <mc:Choice xmlns:v="urn:schemas-microsoft-com:vml" Requires="v">
                <p:oleObj spid="_x0000_s1027" name="Worksheet" r:id="rId4" imgW="5541744" imgH="4785775" progId="Excel.Sheet.8">
                  <p:embed/>
                </p:oleObj>
              </mc:Choice>
              <mc:Fallback>
                <p:oleObj name="Worksheet" r:id="rId4" imgW="5541744" imgH="4785775"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800" y="1066800"/>
                        <a:ext cx="55372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extLst/>
          </p:nvPr>
        </p:nvGraphicFramePr>
        <p:xfrm>
          <a:off x="152400" y="2057400"/>
          <a:ext cx="3276600" cy="3048002"/>
        </p:xfrm>
        <a:graphic>
          <a:graphicData uri="http://schemas.openxmlformats.org/drawingml/2006/table">
            <a:tbl>
              <a:tblPr firstRow="1" bandRow="1">
                <a:tableStyleId>{5C22544A-7EE6-4342-B048-85BDC9FD1C3A}</a:tableStyleId>
              </a:tblPr>
              <a:tblGrid>
                <a:gridCol w="2320924"/>
                <a:gridCol w="955676"/>
              </a:tblGrid>
              <a:tr h="425934">
                <a:tc>
                  <a:txBody>
                    <a:bodyPr/>
                    <a:lstStyle/>
                    <a:p>
                      <a:pPr algn="ctr"/>
                      <a:r>
                        <a:rPr lang="en-US" sz="1400" b="1" dirty="0" smtClean="0">
                          <a:latin typeface="Arial" pitchFamily="34" charset="0"/>
                          <a:cs typeface="Arial" pitchFamily="34" charset="0"/>
                        </a:rPr>
                        <a:t>2013 Membership</a:t>
                      </a:r>
                      <a:endParaRPr lang="en-US" sz="1400" b="1" dirty="0">
                        <a:latin typeface="Arial" pitchFamily="34" charset="0"/>
                        <a:cs typeface="Arial" pitchFamily="34" charset="0"/>
                      </a:endParaRPr>
                    </a:p>
                  </a:txBody>
                  <a:tcPr marL="91412" marR="91412" marT="45704" marB="45704">
                    <a:solidFill>
                      <a:schemeClr val="accent1">
                        <a:lumMod val="75000"/>
                      </a:schemeClr>
                    </a:solidFill>
                  </a:tcPr>
                </a:tc>
                <a:tc>
                  <a:txBody>
                    <a:bodyPr/>
                    <a:lstStyle/>
                    <a:p>
                      <a:pPr algn="ct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a:txBody>
                  <a:tcPr marL="91412" marR="91412" marT="45704" marB="45704">
                    <a:solidFill>
                      <a:schemeClr val="accent1">
                        <a:lumMod val="75000"/>
                      </a:schemeClr>
                    </a:solidFill>
                  </a:tcPr>
                </a:tc>
              </a:tr>
              <a:tr h="328347">
                <a:tc>
                  <a:txBody>
                    <a:bodyPr/>
                    <a:lstStyle/>
                    <a:p>
                      <a:r>
                        <a:rPr lang="en-US" sz="1400" b="0" dirty="0" smtClean="0">
                          <a:latin typeface="Arial" pitchFamily="34" charset="0"/>
                          <a:cs typeface="Arial" pitchFamily="34" charset="0"/>
                        </a:rPr>
                        <a:t>Construction</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57.6</a:t>
                      </a:r>
                      <a:endParaRPr lang="en-US" sz="1400" b="1" dirty="0">
                        <a:solidFill>
                          <a:schemeClr val="bg1"/>
                        </a:solidFill>
                        <a:latin typeface="Arial" pitchFamily="34" charset="0"/>
                        <a:cs typeface="Arial" pitchFamily="34" charset="0"/>
                      </a:endParaRPr>
                    </a:p>
                  </a:txBody>
                  <a:tcPr marL="91412" marR="91412" marT="45704" marB="45704">
                    <a:solidFill>
                      <a:srgbClr val="FF6600"/>
                    </a:solidFill>
                  </a:tcPr>
                </a:tc>
              </a:tr>
              <a:tr h="327634">
                <a:tc>
                  <a:txBody>
                    <a:bodyPr/>
                    <a:lstStyle/>
                    <a:p>
                      <a:r>
                        <a:rPr lang="en-US" sz="1400" b="0" dirty="0" smtClean="0">
                          <a:latin typeface="Arial" pitchFamily="34" charset="0"/>
                          <a:cs typeface="Arial" pitchFamily="34" charset="0"/>
                        </a:rPr>
                        <a:t>Public Service</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9.4</a:t>
                      </a:r>
                      <a:endParaRPr lang="en-US" sz="1400" b="1" dirty="0">
                        <a:solidFill>
                          <a:schemeClr val="bg1"/>
                        </a:solidFill>
                        <a:latin typeface="Arial" pitchFamily="34" charset="0"/>
                        <a:cs typeface="Arial" pitchFamily="34" charset="0"/>
                      </a:endParaRPr>
                    </a:p>
                  </a:txBody>
                  <a:tcPr marL="91412" marR="91412" marT="45704" marB="45704">
                    <a:solidFill>
                      <a:srgbClr val="92D050"/>
                    </a:solidFill>
                  </a:tcPr>
                </a:tc>
              </a:tr>
              <a:tr h="327890">
                <a:tc>
                  <a:txBody>
                    <a:bodyPr/>
                    <a:lstStyle/>
                    <a:p>
                      <a:r>
                        <a:rPr lang="en-US" sz="1400" b="0" dirty="0" smtClean="0">
                          <a:latin typeface="Arial" pitchFamily="34" charset="0"/>
                          <a:cs typeface="Arial" pitchFamily="34" charset="0"/>
                        </a:rPr>
                        <a:t>Mail Handlers</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7.3</a:t>
                      </a:r>
                      <a:endParaRPr lang="en-US" sz="1400" b="1" dirty="0">
                        <a:solidFill>
                          <a:schemeClr val="bg1"/>
                        </a:solidFill>
                        <a:latin typeface="Arial" pitchFamily="34" charset="0"/>
                        <a:cs typeface="Arial" pitchFamily="34" charset="0"/>
                      </a:endParaRPr>
                    </a:p>
                  </a:txBody>
                  <a:tcPr marL="91412" marR="91412" marT="45704" marB="45704">
                    <a:solidFill>
                      <a:srgbClr val="002060"/>
                    </a:solidFill>
                  </a:tcPr>
                </a:tc>
              </a:tr>
              <a:tr h="327661">
                <a:tc>
                  <a:txBody>
                    <a:bodyPr/>
                    <a:lstStyle/>
                    <a:p>
                      <a:r>
                        <a:rPr lang="en-US" sz="1400" b="0" dirty="0" smtClean="0">
                          <a:latin typeface="Arial" pitchFamily="34" charset="0"/>
                          <a:cs typeface="Arial" pitchFamily="34" charset="0"/>
                        </a:rPr>
                        <a:t>Industry/Plant</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3.9</a:t>
                      </a:r>
                      <a:endParaRPr lang="en-US" sz="1400" b="1" dirty="0">
                        <a:solidFill>
                          <a:schemeClr val="bg1"/>
                        </a:solidFill>
                        <a:latin typeface="Arial" pitchFamily="34" charset="0"/>
                        <a:cs typeface="Arial" pitchFamily="34" charset="0"/>
                      </a:endParaRPr>
                    </a:p>
                  </a:txBody>
                  <a:tcPr marL="91412" marR="91412" marT="45704" marB="45704">
                    <a:solidFill>
                      <a:srgbClr val="7030A0"/>
                    </a:solidFill>
                  </a:tcPr>
                </a:tc>
              </a:tr>
              <a:tr h="327634">
                <a:tc>
                  <a:txBody>
                    <a:bodyPr/>
                    <a:lstStyle/>
                    <a:p>
                      <a:r>
                        <a:rPr lang="en-US" sz="1400" b="0" dirty="0" smtClean="0">
                          <a:latin typeface="Arial" pitchFamily="34" charset="0"/>
                          <a:cs typeface="Arial" pitchFamily="34" charset="0"/>
                        </a:rPr>
                        <a:t>Service</a:t>
                      </a:r>
                      <a:r>
                        <a:rPr lang="en-US" sz="1400" b="0" baseline="0" dirty="0" smtClean="0">
                          <a:latin typeface="Arial" pitchFamily="34" charset="0"/>
                          <a:cs typeface="Arial" pitchFamily="34" charset="0"/>
                        </a:rPr>
                        <a:t> Contracts</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1.7</a:t>
                      </a:r>
                      <a:endParaRPr lang="en-US" sz="1400" b="1" dirty="0">
                        <a:solidFill>
                          <a:schemeClr val="bg1"/>
                        </a:solidFill>
                        <a:latin typeface="Arial" pitchFamily="34" charset="0"/>
                        <a:cs typeface="Arial" pitchFamily="34" charset="0"/>
                      </a:endParaRPr>
                    </a:p>
                  </a:txBody>
                  <a:tcPr marL="91412" marR="91412" marT="45704" marB="45704">
                    <a:solidFill>
                      <a:srgbClr val="00B050"/>
                    </a:solidFill>
                  </a:tcPr>
                </a:tc>
              </a:tr>
              <a:tr h="327634">
                <a:tc>
                  <a:txBody>
                    <a:bodyPr/>
                    <a:lstStyle/>
                    <a:p>
                      <a:r>
                        <a:rPr lang="en-US" sz="1400" b="0" dirty="0" smtClean="0">
                          <a:latin typeface="Arial" pitchFamily="34" charset="0"/>
                          <a:cs typeface="Arial" pitchFamily="34" charset="0"/>
                        </a:rPr>
                        <a:t>Health</a:t>
                      </a:r>
                      <a:r>
                        <a:rPr lang="en-US" sz="1400" b="0" baseline="0" dirty="0" smtClean="0">
                          <a:latin typeface="Arial" pitchFamily="34" charset="0"/>
                          <a:cs typeface="Arial" pitchFamily="34" charset="0"/>
                        </a:rPr>
                        <a:t> Care</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3.2</a:t>
                      </a:r>
                      <a:endParaRPr lang="en-US" sz="1400" b="1" dirty="0">
                        <a:solidFill>
                          <a:schemeClr val="bg1"/>
                        </a:solidFill>
                        <a:latin typeface="Arial" pitchFamily="34" charset="0"/>
                        <a:cs typeface="Arial" pitchFamily="34" charset="0"/>
                      </a:endParaRPr>
                    </a:p>
                  </a:txBody>
                  <a:tcPr marL="91412" marR="91412" marT="45704" marB="45704">
                    <a:solidFill>
                      <a:schemeClr val="accent6">
                        <a:lumMod val="40000"/>
                        <a:lumOff val="60000"/>
                      </a:schemeClr>
                    </a:solidFill>
                  </a:tcPr>
                </a:tc>
              </a:tr>
              <a:tr h="327634">
                <a:tc>
                  <a:txBody>
                    <a:bodyPr/>
                    <a:lstStyle/>
                    <a:p>
                      <a:r>
                        <a:rPr lang="en-US" sz="1400" b="0" dirty="0" smtClean="0">
                          <a:latin typeface="Arial" pitchFamily="34" charset="0"/>
                          <a:cs typeface="Arial" pitchFamily="34" charset="0"/>
                        </a:rPr>
                        <a:t>Other</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2.3</a:t>
                      </a:r>
                      <a:endParaRPr lang="en-US" sz="1400" b="1" dirty="0">
                        <a:solidFill>
                          <a:schemeClr val="bg1"/>
                        </a:solidFill>
                        <a:latin typeface="Arial" pitchFamily="34" charset="0"/>
                        <a:cs typeface="Arial" pitchFamily="34" charset="0"/>
                      </a:endParaRPr>
                    </a:p>
                  </a:txBody>
                  <a:tcPr marL="91412" marR="91412" marT="45704" marB="45704">
                    <a:solidFill>
                      <a:srgbClr val="FF0000"/>
                    </a:solidFill>
                  </a:tcPr>
                </a:tc>
              </a:tr>
              <a:tr h="327634">
                <a:tc>
                  <a:txBody>
                    <a:bodyPr/>
                    <a:lstStyle/>
                    <a:p>
                      <a:r>
                        <a:rPr lang="en-US" sz="1400" b="0" dirty="0" smtClean="0">
                          <a:latin typeface="Arial" pitchFamily="34" charset="0"/>
                          <a:cs typeface="Arial" pitchFamily="34" charset="0"/>
                        </a:rPr>
                        <a:t>Retired</a:t>
                      </a:r>
                      <a:endParaRPr lang="en-US" sz="1400" b="0" dirty="0">
                        <a:latin typeface="Arial" pitchFamily="34" charset="0"/>
                        <a:cs typeface="Arial" pitchFamily="34" charset="0"/>
                      </a:endParaRPr>
                    </a:p>
                  </a:txBody>
                  <a:tcPr marL="91412" marR="91412" marT="45704" marB="45704"/>
                </a:tc>
                <a:tc>
                  <a:txBody>
                    <a:bodyPr/>
                    <a:lstStyle/>
                    <a:p>
                      <a:pPr algn="ctr"/>
                      <a:r>
                        <a:rPr lang="en-US" sz="1400" b="1" dirty="0" smtClean="0">
                          <a:solidFill>
                            <a:schemeClr val="bg1"/>
                          </a:solidFill>
                          <a:latin typeface="Arial" pitchFamily="34" charset="0"/>
                          <a:cs typeface="Arial" pitchFamily="34" charset="0"/>
                        </a:rPr>
                        <a:t>14.4</a:t>
                      </a:r>
                      <a:endParaRPr lang="en-US" sz="1400" b="1" dirty="0">
                        <a:solidFill>
                          <a:schemeClr val="bg1"/>
                        </a:solidFill>
                        <a:latin typeface="Arial" pitchFamily="34" charset="0"/>
                        <a:cs typeface="Arial" pitchFamily="34" charset="0"/>
                      </a:endParaRPr>
                    </a:p>
                  </a:txBody>
                  <a:tcPr marL="91412" marR="91412" marT="45704" marB="45704">
                    <a:solidFill>
                      <a:srgbClr val="00B0F0"/>
                    </a:solidFill>
                  </a:tcPr>
                </a:tc>
              </a:tr>
            </a:tbl>
          </a:graphicData>
        </a:graphic>
      </p:graphicFrame>
      <p:sp>
        <p:nvSpPr>
          <p:cNvPr id="7204" name="TextBox 6"/>
          <p:cNvSpPr txBox="1">
            <a:spLocks noChangeArrowheads="1"/>
          </p:cNvSpPr>
          <p:nvPr/>
        </p:nvSpPr>
        <p:spPr bwMode="auto">
          <a:xfrm>
            <a:off x="0" y="5105400"/>
            <a:ext cx="3886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arrow" pitchFamily="34" charset="0"/>
              </a:defRPr>
            </a:lvl1pPr>
            <a:lvl2pPr marL="742950" indent="-285750">
              <a:defRPr>
                <a:solidFill>
                  <a:schemeClr val="tx1"/>
                </a:solidFill>
                <a:latin typeface="Arial Narrow" pitchFamily="34" charset="0"/>
              </a:defRPr>
            </a:lvl2pPr>
            <a:lvl3pPr marL="1143000" indent="-228600">
              <a:defRPr>
                <a:solidFill>
                  <a:schemeClr val="tx1"/>
                </a:solidFill>
                <a:latin typeface="Arial Narrow" pitchFamily="34" charset="0"/>
              </a:defRPr>
            </a:lvl3pPr>
            <a:lvl4pPr marL="1600200" indent="-228600">
              <a:defRPr>
                <a:solidFill>
                  <a:schemeClr val="tx1"/>
                </a:solidFill>
                <a:latin typeface="Arial Narrow" pitchFamily="34" charset="0"/>
              </a:defRPr>
            </a:lvl4pPr>
            <a:lvl5pPr marL="2057400" indent="-22860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0" hangingPunct="0"/>
            <a:r>
              <a:rPr lang="en-US" sz="3200" b="1" dirty="0">
                <a:solidFill>
                  <a:srgbClr val="FF6600"/>
                </a:solidFill>
                <a:latin typeface="Arial" charset="0"/>
                <a:cs typeface="Arial" charset="0"/>
              </a:rPr>
              <a:t>Total Membership:</a:t>
            </a:r>
          </a:p>
          <a:p>
            <a:pPr algn="ctr" eaLnBrk="0" hangingPunct="0"/>
            <a:r>
              <a:rPr lang="en-US" sz="3200" b="1" dirty="0">
                <a:solidFill>
                  <a:srgbClr val="FF6600"/>
                </a:solidFill>
                <a:latin typeface="Arial" charset="0"/>
                <a:cs typeface="Arial" charset="0"/>
              </a:rPr>
              <a:t>447,559</a:t>
            </a:r>
          </a:p>
        </p:txBody>
      </p:sp>
    </p:spTree>
    <p:extLst>
      <p:ext uri="{BB962C8B-B14F-4D97-AF65-F5344CB8AC3E}">
        <p14:creationId xmlns:p14="http://schemas.microsoft.com/office/powerpoint/2010/main" val="4091560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324600" y="6019800"/>
            <a:ext cx="2819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2"/>
          <p:cNvSpPr>
            <a:spLocks noGrp="1" noChangeArrowheads="1"/>
          </p:cNvSpPr>
          <p:nvPr>
            <p:ph type="title"/>
          </p:nvPr>
        </p:nvSpPr>
        <p:spPr>
          <a:xfrm>
            <a:off x="1295400" y="609600"/>
            <a:ext cx="7391400" cy="838200"/>
          </a:xfrm>
        </p:spPr>
        <p:txBody>
          <a:bodyPr/>
          <a:lstStyle/>
          <a:p>
            <a:pPr eaLnBrk="1" hangingPunct="1"/>
            <a:r>
              <a:rPr lang="en-US" dirty="0" smtClean="0"/>
              <a:t>LIUNA’s Structure</a:t>
            </a:r>
          </a:p>
        </p:txBody>
      </p:sp>
      <p:graphicFrame>
        <p:nvGraphicFramePr>
          <p:cNvPr id="23" name="Diagram 22"/>
          <p:cNvGraphicFramePr/>
          <p:nvPr>
            <p:extLst>
              <p:ext uri="{D42A27DB-BD31-4B8C-83A1-F6EECF244321}">
                <p14:modId xmlns:p14="http://schemas.microsoft.com/office/powerpoint/2010/main" val="481895051"/>
              </p:ext>
            </p:extLst>
          </p:nvPr>
        </p:nvGraphicFramePr>
        <p:xfrm>
          <a:off x="2438400" y="2133600"/>
          <a:ext cx="5105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3" name="Text Box 13"/>
          <p:cNvSpPr txBox="1">
            <a:spLocks noChangeArrowheads="1"/>
          </p:cNvSpPr>
          <p:nvPr/>
        </p:nvSpPr>
        <p:spPr bwMode="auto">
          <a:xfrm>
            <a:off x="6248400" y="2438400"/>
            <a:ext cx="2667000" cy="366713"/>
          </a:xfrm>
          <a:prstGeom prst="rect">
            <a:avLst/>
          </a:prstGeom>
          <a:noFill/>
          <a:ln w="9525">
            <a:noFill/>
            <a:miter lim="800000"/>
            <a:headEnd/>
            <a:tailEnd/>
          </a:ln>
        </p:spPr>
        <p:txBody>
          <a:bodyPr>
            <a:spAutoFit/>
          </a:bodyPr>
          <a:lstStyle/>
          <a:p>
            <a:pPr>
              <a:spcBef>
                <a:spcPct val="50000"/>
              </a:spcBef>
            </a:pPr>
            <a:endParaRPr lang="en-US" dirty="0">
              <a:latin typeface="Arial Narrow" pitchFamily="34" charset="0"/>
            </a:endParaRPr>
          </a:p>
        </p:txBody>
      </p:sp>
      <p:sp>
        <p:nvSpPr>
          <p:cNvPr id="1034" name="Text Box 19"/>
          <p:cNvSpPr txBox="1">
            <a:spLocks noChangeArrowheads="1"/>
          </p:cNvSpPr>
          <p:nvPr/>
        </p:nvSpPr>
        <p:spPr bwMode="auto">
          <a:xfrm>
            <a:off x="1600200" y="2278063"/>
            <a:ext cx="1752600" cy="366712"/>
          </a:xfrm>
          <a:prstGeom prst="rect">
            <a:avLst/>
          </a:prstGeom>
          <a:noFill/>
          <a:ln w="9525">
            <a:noFill/>
            <a:miter lim="800000"/>
            <a:headEnd/>
            <a:tailEnd/>
          </a:ln>
        </p:spPr>
        <p:txBody>
          <a:bodyPr>
            <a:spAutoFit/>
          </a:bodyPr>
          <a:lstStyle/>
          <a:p>
            <a:pPr>
              <a:spcBef>
                <a:spcPct val="50000"/>
              </a:spcBef>
            </a:pPr>
            <a:endParaRPr lang="en-US" dirty="0">
              <a:latin typeface="Arial Narrow" pitchFamily="34" charset="0"/>
            </a:endParaRPr>
          </a:p>
        </p:txBody>
      </p:sp>
      <p:sp>
        <p:nvSpPr>
          <p:cNvPr id="1036" name="Text Box 24"/>
          <p:cNvSpPr txBox="1">
            <a:spLocks noChangeArrowheads="1"/>
          </p:cNvSpPr>
          <p:nvPr/>
        </p:nvSpPr>
        <p:spPr bwMode="auto">
          <a:xfrm>
            <a:off x="6248400" y="2362200"/>
            <a:ext cx="1066800" cy="304799"/>
          </a:xfrm>
          <a:prstGeom prst="rect">
            <a:avLst/>
          </a:prstGeom>
          <a:solidFill>
            <a:srgbClr val="002060"/>
          </a:solidFill>
          <a:ln w="9525">
            <a:solidFill>
              <a:srgbClr val="000000"/>
            </a:solidFill>
            <a:miter lim="800000"/>
            <a:headEnd/>
            <a:tailEnd/>
          </a:ln>
        </p:spPr>
        <p:txBody>
          <a:bodyPr wrap="none"/>
          <a:lstStyle/>
          <a:p>
            <a:pPr algn="ctr"/>
            <a:r>
              <a:rPr lang="en-US" sz="1200" b="1" dirty="0" smtClean="0">
                <a:solidFill>
                  <a:schemeClr val="bg1"/>
                </a:solidFill>
                <a:latin typeface="Times New Roman" pitchFamily="18" charset="0"/>
              </a:rPr>
              <a:t>Mailhandlers</a:t>
            </a:r>
            <a:endParaRPr lang="en-US" b="1" dirty="0">
              <a:solidFill>
                <a:schemeClr val="bg1"/>
              </a:solidFill>
              <a:latin typeface="Arial Narrow" pitchFamily="34" charset="0"/>
            </a:endParaRPr>
          </a:p>
        </p:txBody>
      </p:sp>
      <p:sp>
        <p:nvSpPr>
          <p:cNvPr id="1039" name="Text Box 46"/>
          <p:cNvSpPr txBox="1">
            <a:spLocks noChangeArrowheads="1"/>
          </p:cNvSpPr>
          <p:nvPr/>
        </p:nvSpPr>
        <p:spPr bwMode="auto">
          <a:xfrm>
            <a:off x="2895600" y="5943600"/>
            <a:ext cx="990600" cy="488950"/>
          </a:xfrm>
          <a:prstGeom prst="rect">
            <a:avLst/>
          </a:prstGeom>
          <a:solidFill>
            <a:srgbClr val="002060"/>
          </a:solidFill>
          <a:ln w="9525">
            <a:noFill/>
            <a:miter lim="800000"/>
            <a:headEnd/>
            <a:tailEnd/>
          </a:ln>
        </p:spPr>
        <p:txBody>
          <a:bodyPr>
            <a:spAutoFit/>
          </a:bodyPr>
          <a:lstStyle/>
          <a:p>
            <a:pPr algn="ctr">
              <a:spcBef>
                <a:spcPct val="50000"/>
              </a:spcBef>
            </a:pPr>
            <a:r>
              <a:rPr lang="en-US" sz="1300" b="1" dirty="0">
                <a:solidFill>
                  <a:schemeClr val="bg1"/>
                </a:solidFill>
                <a:latin typeface="Times New Roman" pitchFamily="18" charset="0"/>
              </a:rPr>
              <a:t>Bargaining Units</a:t>
            </a:r>
          </a:p>
        </p:txBody>
      </p:sp>
      <p:sp>
        <p:nvSpPr>
          <p:cNvPr id="1040" name="Text Box 47"/>
          <p:cNvSpPr txBox="1">
            <a:spLocks noChangeArrowheads="1"/>
          </p:cNvSpPr>
          <p:nvPr/>
        </p:nvSpPr>
        <p:spPr bwMode="auto">
          <a:xfrm>
            <a:off x="4343400" y="5943600"/>
            <a:ext cx="990600" cy="488950"/>
          </a:xfrm>
          <a:prstGeom prst="rect">
            <a:avLst/>
          </a:prstGeom>
          <a:solidFill>
            <a:srgbClr val="002060"/>
          </a:solidFill>
          <a:ln w="9525">
            <a:noFill/>
            <a:miter lim="800000"/>
            <a:headEnd/>
            <a:tailEnd/>
          </a:ln>
        </p:spPr>
        <p:txBody>
          <a:bodyPr>
            <a:spAutoFit/>
          </a:bodyPr>
          <a:lstStyle/>
          <a:p>
            <a:pPr algn="ctr">
              <a:spcBef>
                <a:spcPct val="50000"/>
              </a:spcBef>
            </a:pPr>
            <a:r>
              <a:rPr lang="en-US" sz="1300" b="1" dirty="0">
                <a:solidFill>
                  <a:schemeClr val="bg1"/>
                </a:solidFill>
                <a:latin typeface="Times New Roman" pitchFamily="18" charset="0"/>
              </a:rPr>
              <a:t>Bargaining Units</a:t>
            </a:r>
          </a:p>
        </p:txBody>
      </p:sp>
      <p:sp>
        <p:nvSpPr>
          <p:cNvPr id="1041" name="Text Box 48"/>
          <p:cNvSpPr txBox="1">
            <a:spLocks noChangeArrowheads="1"/>
          </p:cNvSpPr>
          <p:nvPr/>
        </p:nvSpPr>
        <p:spPr bwMode="auto">
          <a:xfrm>
            <a:off x="5943600" y="5943600"/>
            <a:ext cx="990600" cy="488950"/>
          </a:xfrm>
          <a:prstGeom prst="rect">
            <a:avLst/>
          </a:prstGeom>
          <a:solidFill>
            <a:srgbClr val="002060"/>
          </a:solidFill>
          <a:ln w="9525">
            <a:noFill/>
            <a:miter lim="800000"/>
            <a:headEnd/>
            <a:tailEnd/>
          </a:ln>
        </p:spPr>
        <p:txBody>
          <a:bodyPr>
            <a:spAutoFit/>
          </a:bodyPr>
          <a:lstStyle/>
          <a:p>
            <a:pPr algn="ctr">
              <a:spcBef>
                <a:spcPct val="50000"/>
              </a:spcBef>
            </a:pPr>
            <a:r>
              <a:rPr lang="en-US" sz="1300" b="1" dirty="0">
                <a:solidFill>
                  <a:schemeClr val="bg1"/>
                </a:solidFill>
                <a:latin typeface="Times New Roman" pitchFamily="18" charset="0"/>
              </a:rPr>
              <a:t>Bargaining Units</a:t>
            </a:r>
          </a:p>
        </p:txBody>
      </p:sp>
      <p:sp>
        <p:nvSpPr>
          <p:cNvPr id="1043" name="Line 51"/>
          <p:cNvSpPr>
            <a:spLocks noChangeShapeType="1"/>
          </p:cNvSpPr>
          <p:nvPr/>
        </p:nvSpPr>
        <p:spPr bwMode="auto">
          <a:xfrm flipV="1">
            <a:off x="3352800" y="5486400"/>
            <a:ext cx="0" cy="457200"/>
          </a:xfrm>
          <a:prstGeom prst="line">
            <a:avLst/>
          </a:prstGeom>
          <a:noFill/>
          <a:ln w="9525">
            <a:solidFill>
              <a:schemeClr val="tx1"/>
            </a:solidFill>
            <a:round/>
            <a:headEnd/>
            <a:tailEnd/>
          </a:ln>
        </p:spPr>
        <p:txBody>
          <a:bodyPr/>
          <a:lstStyle/>
          <a:p>
            <a:endParaRPr lang="en-US" dirty="0"/>
          </a:p>
        </p:txBody>
      </p:sp>
      <p:sp>
        <p:nvSpPr>
          <p:cNvPr id="1044" name="Line 52"/>
          <p:cNvSpPr>
            <a:spLocks noChangeShapeType="1"/>
          </p:cNvSpPr>
          <p:nvPr/>
        </p:nvSpPr>
        <p:spPr bwMode="auto">
          <a:xfrm flipV="1">
            <a:off x="6400800" y="5486400"/>
            <a:ext cx="0" cy="457200"/>
          </a:xfrm>
          <a:prstGeom prst="line">
            <a:avLst/>
          </a:prstGeom>
          <a:noFill/>
          <a:ln w="9525">
            <a:solidFill>
              <a:schemeClr val="tx1"/>
            </a:solidFill>
            <a:round/>
            <a:headEnd/>
            <a:tailEnd/>
          </a:ln>
        </p:spPr>
        <p:txBody>
          <a:bodyPr/>
          <a:lstStyle/>
          <a:p>
            <a:endParaRPr lang="en-US" dirty="0"/>
          </a:p>
        </p:txBody>
      </p:sp>
      <p:sp>
        <p:nvSpPr>
          <p:cNvPr id="1045" name="Line 53"/>
          <p:cNvSpPr>
            <a:spLocks noChangeShapeType="1"/>
          </p:cNvSpPr>
          <p:nvPr/>
        </p:nvSpPr>
        <p:spPr bwMode="auto">
          <a:xfrm flipV="1">
            <a:off x="4876800" y="5486400"/>
            <a:ext cx="0" cy="457200"/>
          </a:xfrm>
          <a:prstGeom prst="line">
            <a:avLst/>
          </a:prstGeom>
          <a:noFill/>
          <a:ln w="9525">
            <a:solidFill>
              <a:schemeClr val="tx1"/>
            </a:solidFill>
            <a:round/>
            <a:headEnd/>
            <a:tailEnd/>
          </a:ln>
        </p:spPr>
        <p:txBody>
          <a:bodyPr/>
          <a:lstStyle/>
          <a:p>
            <a:endParaRPr lang="en-US" dirty="0"/>
          </a:p>
        </p:txBody>
      </p:sp>
      <p:sp>
        <p:nvSpPr>
          <p:cNvPr id="25" name="Text Box 24"/>
          <p:cNvSpPr txBox="1">
            <a:spLocks noChangeArrowheads="1"/>
          </p:cNvSpPr>
          <p:nvPr/>
        </p:nvSpPr>
        <p:spPr bwMode="auto">
          <a:xfrm>
            <a:off x="6629400" y="3200400"/>
            <a:ext cx="1371600" cy="304800"/>
          </a:xfrm>
          <a:prstGeom prst="rect">
            <a:avLst/>
          </a:prstGeom>
          <a:solidFill>
            <a:srgbClr val="002060"/>
          </a:solidFill>
          <a:ln w="9525">
            <a:solidFill>
              <a:srgbClr val="000000"/>
            </a:solidFill>
            <a:miter lim="800000"/>
            <a:headEnd/>
            <a:tailEnd/>
          </a:ln>
        </p:spPr>
        <p:txBody>
          <a:bodyPr wrap="none"/>
          <a:lstStyle/>
          <a:p>
            <a:pPr algn="ctr"/>
            <a:r>
              <a:rPr lang="en-US" sz="1200" b="1" dirty="0" smtClean="0">
                <a:solidFill>
                  <a:schemeClr val="bg1"/>
                </a:solidFill>
                <a:latin typeface="Times New Roman" pitchFamily="18" charset="0"/>
              </a:rPr>
              <a:t>Organizing Funds</a:t>
            </a:r>
            <a:endParaRPr lang="en-US" b="1" dirty="0">
              <a:solidFill>
                <a:schemeClr val="bg1"/>
              </a:solidFill>
              <a:latin typeface="Arial Narrow" pitchFamily="34" charset="0"/>
            </a:endParaRPr>
          </a:p>
        </p:txBody>
      </p:sp>
      <p:cxnSp>
        <p:nvCxnSpPr>
          <p:cNvPr id="27" name="Straight Connector 26"/>
          <p:cNvCxnSpPr/>
          <p:nvPr/>
        </p:nvCxnSpPr>
        <p:spPr>
          <a:xfrm rot="10800000">
            <a:off x="5867400" y="3352800"/>
            <a:ext cx="76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57800" y="25146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77000" y="6096000"/>
            <a:ext cx="2667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52400"/>
            <a:ext cx="9144000" cy="1143000"/>
          </a:xfrm>
        </p:spPr>
        <p:txBody>
          <a:bodyPr/>
          <a:lstStyle/>
          <a:p>
            <a:r>
              <a:rPr lang="en-US" dirty="0" smtClean="0"/>
              <a:t>Local Union </a:t>
            </a:r>
            <a:br>
              <a:rPr lang="en-US" dirty="0" smtClean="0"/>
            </a:br>
            <a:r>
              <a:rPr lang="en-US" dirty="0" smtClean="0"/>
              <a:t>Governance and Operations</a:t>
            </a:r>
            <a:endParaRPr lang="en-US" dirty="0"/>
          </a:p>
        </p:txBody>
      </p:sp>
      <p:pic>
        <p:nvPicPr>
          <p:cNvPr id="4" name="SmartArt Placeholder 3"/>
          <p:cNvPicPr>
            <a:picLocks noGrp="1" noChangeAspect="1"/>
          </p:cNvPicPr>
          <p:nvPr>
            <p:ph type="dgm" idx="1"/>
          </p:nvPr>
        </p:nvPicPr>
        <p:blipFill>
          <a:blip r:embed="rId3">
            <a:extLst>
              <a:ext uri="{28A0092B-C50C-407E-A947-70E740481C1C}">
                <a14:useLocalDpi xmlns:a14="http://schemas.microsoft.com/office/drawing/2010/main" val="0"/>
              </a:ext>
            </a:extLst>
          </a:blip>
          <a:stretch>
            <a:fillRect/>
          </a:stretch>
        </p:blipFill>
        <p:spPr>
          <a:xfrm>
            <a:off x="3599010" y="1544431"/>
            <a:ext cx="2476500" cy="4073937"/>
          </a:xfrm>
        </p:spPr>
      </p:pic>
      <p:sp>
        <p:nvSpPr>
          <p:cNvPr id="5" name="TextBox 4"/>
          <p:cNvSpPr txBox="1"/>
          <p:nvPr/>
        </p:nvSpPr>
        <p:spPr>
          <a:xfrm>
            <a:off x="381000" y="5715000"/>
            <a:ext cx="8458200" cy="954107"/>
          </a:xfrm>
          <a:prstGeom prst="rect">
            <a:avLst/>
          </a:prstGeom>
          <a:noFill/>
        </p:spPr>
        <p:txBody>
          <a:bodyPr wrap="square" rtlCol="0">
            <a:spAutoFit/>
          </a:bodyPr>
          <a:lstStyle/>
          <a:p>
            <a:r>
              <a:rPr lang="en-US" sz="2800" dirty="0" smtClean="0">
                <a:solidFill>
                  <a:srgbClr val="002060"/>
                </a:solidFill>
              </a:rPr>
              <a:t>The Uniform Local Union Constitution is the guiding document for our operations.</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4638"/>
            <a:ext cx="9144000" cy="1143000"/>
          </a:xfrm>
        </p:spPr>
        <p:txBody>
          <a:bodyPr/>
          <a:lstStyle/>
          <a:p>
            <a:pPr eaLnBrk="1" hangingPunct="1"/>
            <a:r>
              <a:rPr lang="en-US" dirty="0" smtClean="0"/>
              <a:t>Local X Officers</a:t>
            </a:r>
          </a:p>
        </p:txBody>
      </p:sp>
      <p:sp>
        <p:nvSpPr>
          <p:cNvPr id="19459" name="Rectangle 3"/>
          <p:cNvSpPr>
            <a:spLocks noGrp="1" noChangeArrowheads="1"/>
          </p:cNvSpPr>
          <p:nvPr>
            <p:ph type="body" idx="1"/>
          </p:nvPr>
        </p:nvSpPr>
        <p:spPr/>
        <p:txBody>
          <a:bodyPr/>
          <a:lstStyle/>
          <a:p>
            <a:pPr eaLnBrk="1" hangingPunct="1">
              <a:buFont typeface="Wingdings" pitchFamily="2" charset="2"/>
              <a:buChar char="q"/>
            </a:pPr>
            <a:r>
              <a:rPr lang="en-US" dirty="0" smtClean="0"/>
              <a:t>Executive Board</a:t>
            </a:r>
          </a:p>
          <a:p>
            <a:pPr lvl="1" eaLnBrk="1" hangingPunct="1"/>
            <a:r>
              <a:rPr lang="en-US" dirty="0" smtClean="0"/>
              <a:t>Business Manager</a:t>
            </a:r>
          </a:p>
          <a:p>
            <a:pPr lvl="1" eaLnBrk="1" hangingPunct="1"/>
            <a:r>
              <a:rPr lang="en-US" dirty="0" smtClean="0"/>
              <a:t>President</a:t>
            </a:r>
          </a:p>
          <a:p>
            <a:pPr lvl="1" eaLnBrk="1" hangingPunct="1"/>
            <a:r>
              <a:rPr lang="en-US" dirty="0" smtClean="0"/>
              <a:t>Vice President</a:t>
            </a:r>
          </a:p>
          <a:p>
            <a:pPr lvl="1" eaLnBrk="1" hangingPunct="1"/>
            <a:r>
              <a:rPr lang="en-US" dirty="0" smtClean="0"/>
              <a:t>Secretary-Treasurer</a:t>
            </a:r>
          </a:p>
          <a:p>
            <a:pPr lvl="1" eaLnBrk="1" hangingPunct="1"/>
            <a:r>
              <a:rPr lang="en-US" dirty="0" smtClean="0"/>
              <a:t>Recording Secretary</a:t>
            </a:r>
          </a:p>
          <a:p>
            <a:pPr lvl="1" eaLnBrk="1" hangingPunct="1"/>
            <a:r>
              <a:rPr lang="en-US" dirty="0" smtClean="0"/>
              <a:t>2-3 more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1143000"/>
          </a:xfrm>
        </p:spPr>
        <p:txBody>
          <a:bodyPr/>
          <a:lstStyle/>
          <a:p>
            <a:pPr eaLnBrk="1" hangingPunct="1"/>
            <a:r>
              <a:rPr lang="en-US" dirty="0" smtClean="0"/>
              <a:t>Local X’s Representatives</a:t>
            </a:r>
          </a:p>
        </p:txBody>
      </p:sp>
      <p:sp>
        <p:nvSpPr>
          <p:cNvPr id="20483" name="Rectangle 3"/>
          <p:cNvSpPr>
            <a:spLocks noGrp="1" noChangeArrowheads="1"/>
          </p:cNvSpPr>
          <p:nvPr>
            <p:ph type="body" idx="1"/>
          </p:nvPr>
        </p:nvSpPr>
        <p:spPr/>
        <p:txBody>
          <a:bodyPr/>
          <a:lstStyle/>
          <a:p>
            <a:pPr eaLnBrk="1" hangingPunct="1">
              <a:lnSpc>
                <a:spcPct val="90000"/>
              </a:lnSpc>
              <a:buFont typeface="Wingdings" pitchFamily="2" charset="2"/>
              <a:buChar char="q"/>
            </a:pPr>
            <a:r>
              <a:rPr lang="en-US" dirty="0" smtClean="0"/>
              <a:t>Field Agents or Representatives</a:t>
            </a:r>
          </a:p>
          <a:p>
            <a:pPr eaLnBrk="1" hangingPunct="1">
              <a:lnSpc>
                <a:spcPct val="90000"/>
              </a:lnSpc>
              <a:buFont typeface="Wingdings" pitchFamily="2" charset="2"/>
              <a:buChar char="q"/>
            </a:pPr>
            <a:r>
              <a:rPr lang="en-US" dirty="0" smtClean="0"/>
              <a:t>Organizers</a:t>
            </a:r>
          </a:p>
          <a:p>
            <a:pPr eaLnBrk="1" hangingPunct="1">
              <a:lnSpc>
                <a:spcPct val="90000"/>
              </a:lnSpc>
              <a:buFont typeface="Wingdings" pitchFamily="2" charset="2"/>
              <a:buChar char="q"/>
            </a:pPr>
            <a:r>
              <a:rPr lang="en-US" dirty="0" smtClean="0"/>
              <a:t>Stewards</a:t>
            </a:r>
          </a:p>
          <a:p>
            <a:pPr eaLnBrk="1" hangingPunct="1">
              <a:lnSpc>
                <a:spcPct val="90000"/>
              </a:lnSpc>
              <a:buFont typeface="Wingdings" pitchFamily="2" charset="2"/>
              <a:buChar char="q"/>
            </a:pPr>
            <a:r>
              <a:rPr lang="en-US" dirty="0" smtClean="0"/>
              <a:t>Auditors *</a:t>
            </a:r>
          </a:p>
          <a:p>
            <a:pPr eaLnBrk="1" hangingPunct="1">
              <a:lnSpc>
                <a:spcPct val="90000"/>
              </a:lnSpc>
              <a:buFont typeface="Wingdings" pitchFamily="2" charset="2"/>
              <a:buChar char="q"/>
            </a:pPr>
            <a:r>
              <a:rPr lang="en-US" dirty="0" smtClean="0"/>
              <a:t>Sergeant at Arms *</a:t>
            </a:r>
          </a:p>
          <a:p>
            <a:pPr eaLnBrk="1" hangingPunct="1">
              <a:lnSpc>
                <a:spcPct val="90000"/>
              </a:lnSpc>
              <a:buFont typeface="Wingdings" pitchFamily="2" charset="2"/>
              <a:buChar char="q"/>
            </a:pPr>
            <a:r>
              <a:rPr lang="en-US" dirty="0" smtClean="0"/>
              <a:t>Dispatcher</a:t>
            </a:r>
          </a:p>
          <a:p>
            <a:pPr eaLnBrk="1" hangingPunct="1">
              <a:lnSpc>
                <a:spcPct val="90000"/>
              </a:lnSpc>
              <a:buFont typeface="Wingdings" pitchFamily="2" charset="2"/>
              <a:buChar char="q"/>
            </a:pPr>
            <a:r>
              <a:rPr lang="en-US" dirty="0" smtClean="0"/>
              <a:t>Admin staff</a:t>
            </a:r>
          </a:p>
          <a:p>
            <a:pPr lvl="1" eaLnBrk="1" hangingPunct="1">
              <a:lnSpc>
                <a:spcPct val="90000"/>
              </a:lnSpc>
              <a:buFontTx/>
              <a:buNone/>
            </a:pPr>
            <a:r>
              <a:rPr lang="en-US" sz="2000" b="1" dirty="0" smtClean="0"/>
              <a:t>					</a:t>
            </a:r>
          </a:p>
          <a:p>
            <a:pPr lvl="1" eaLnBrk="1" hangingPunct="1">
              <a:lnSpc>
                <a:spcPct val="90000"/>
              </a:lnSpc>
              <a:buFontTx/>
              <a:buNone/>
            </a:pPr>
            <a:endParaRPr lang="en-US" sz="2000" b="1" dirty="0" smtClean="0"/>
          </a:p>
          <a:p>
            <a:pPr lvl="1" eaLnBrk="1" hangingPunct="1">
              <a:lnSpc>
                <a:spcPct val="90000"/>
              </a:lnSpc>
              <a:buFontTx/>
              <a:buNone/>
            </a:pPr>
            <a:r>
              <a:rPr lang="en-US" sz="2000" b="1" dirty="0" smtClean="0"/>
              <a:t>*elected by the members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r>
              <a:rPr lang="en-US" dirty="0" smtClean="0"/>
              <a:t>Monthly Local Union Meetings</a:t>
            </a:r>
            <a:endParaRPr lang="en-US" dirty="0"/>
          </a:p>
        </p:txBody>
      </p:sp>
      <p:sp>
        <p:nvSpPr>
          <p:cNvPr id="3" name="Content Placeholder 2"/>
          <p:cNvSpPr>
            <a:spLocks noGrp="1"/>
          </p:cNvSpPr>
          <p:nvPr>
            <p:ph idx="1"/>
          </p:nvPr>
        </p:nvSpPr>
        <p:spPr>
          <a:xfrm>
            <a:off x="533400" y="1600200"/>
            <a:ext cx="8610600" cy="4525963"/>
          </a:xfrm>
        </p:spPr>
        <p:txBody>
          <a:bodyPr/>
          <a:lstStyle/>
          <a:p>
            <a:pPr eaLnBrk="1" hangingPunct="1">
              <a:buFont typeface="Wingdings" pitchFamily="2" charset="2"/>
              <a:buChar char="q"/>
            </a:pPr>
            <a:r>
              <a:rPr lang="en-US" dirty="0" smtClean="0"/>
              <a:t>Date:</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Time:</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Expectations:</a:t>
            </a:r>
          </a:p>
          <a:p>
            <a:pPr eaLnBrk="1" hangingPunct="1">
              <a:buFont typeface="Wingdings" pitchFamily="2" charset="2"/>
              <a:buChar char="q"/>
            </a:pPr>
            <a:endParaRPr lang="en-US" sz="2000" dirty="0" smtClean="0"/>
          </a:p>
          <a:p>
            <a:pPr>
              <a:buNone/>
            </a:pPr>
            <a:r>
              <a:rPr lang="en-US" i="1" dirty="0" smtClean="0"/>
              <a:t>Members have the right to “attend and </a:t>
            </a:r>
          </a:p>
          <a:p>
            <a:pPr>
              <a:buNone/>
            </a:pPr>
            <a:r>
              <a:rPr lang="en-US" i="1" dirty="0" smtClean="0"/>
              <a:t>participate in meeting and functions of the </a:t>
            </a:r>
          </a:p>
          <a:p>
            <a:pPr>
              <a:buNone/>
            </a:pPr>
            <a:r>
              <a:rPr lang="en-US" i="1" dirty="0" smtClean="0"/>
              <a:t>Local Union”</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9144000" cy="1143000"/>
          </a:xfrm>
        </p:spPr>
        <p:txBody>
          <a:bodyPr/>
          <a:lstStyle/>
          <a:p>
            <a:pPr eaLnBrk="1" hangingPunct="1"/>
            <a:r>
              <a:rPr lang="en-US" b="0" dirty="0" smtClean="0"/>
              <a:t>Icebreaker</a:t>
            </a:r>
            <a:br>
              <a:rPr lang="en-US" b="0" dirty="0" smtClean="0"/>
            </a:br>
            <a:r>
              <a:rPr lang="en-US" sz="3600" b="0" dirty="0" smtClean="0"/>
              <a:t>Who We Are – Why We’re Here</a:t>
            </a:r>
            <a:endParaRPr lang="en-US" b="0" dirty="0" smtClean="0"/>
          </a:p>
        </p:txBody>
      </p:sp>
      <p:sp>
        <p:nvSpPr>
          <p:cNvPr id="5123" name="Rectangle 3"/>
          <p:cNvSpPr>
            <a:spLocks noGrp="1" noChangeArrowheads="1"/>
          </p:cNvSpPr>
          <p:nvPr>
            <p:ph type="body" idx="1"/>
          </p:nvPr>
        </p:nvSpPr>
        <p:spPr>
          <a:xfrm>
            <a:off x="228600" y="1905000"/>
            <a:ext cx="8915400" cy="3657600"/>
          </a:xfrm>
        </p:spPr>
        <p:txBody>
          <a:bodyPr/>
          <a:lstStyle/>
          <a:p>
            <a:pPr eaLnBrk="1" hangingPunct="1">
              <a:buFont typeface="Wingdings" pitchFamily="2" charset="2"/>
              <a:buChar char="q"/>
            </a:pPr>
            <a:r>
              <a:rPr lang="en-US" i="1" dirty="0" smtClean="0"/>
              <a:t>How did you become a union member?</a:t>
            </a:r>
          </a:p>
          <a:p>
            <a:pPr eaLnBrk="1" hangingPunct="1">
              <a:buFont typeface="Wingdings" pitchFamily="2" charset="2"/>
              <a:buChar char="q"/>
            </a:pPr>
            <a:endParaRPr lang="en-US" sz="800" i="1" dirty="0" smtClean="0"/>
          </a:p>
          <a:p>
            <a:pPr eaLnBrk="1" hangingPunct="1">
              <a:buFont typeface="Wingdings" pitchFamily="2" charset="2"/>
              <a:buChar char="q"/>
            </a:pPr>
            <a:r>
              <a:rPr lang="en-US" i="1" dirty="0" smtClean="0"/>
              <a:t>What do you think the labor movement is all about?/What do you believe the union can do for you and others?</a:t>
            </a:r>
          </a:p>
        </p:txBody>
      </p:sp>
      <p:pic>
        <p:nvPicPr>
          <p:cNvPr id="5124" name="Picture 4" descr="j0289267"/>
          <p:cNvPicPr>
            <a:picLocks noChangeAspect="1" noChangeArrowheads="1"/>
          </p:cNvPicPr>
          <p:nvPr/>
        </p:nvPicPr>
        <p:blipFill>
          <a:blip r:embed="rId3" cstate="print"/>
          <a:srcRect/>
          <a:stretch>
            <a:fillRect/>
          </a:stretch>
        </p:blipFill>
        <p:spPr bwMode="auto">
          <a:xfrm>
            <a:off x="0" y="4191000"/>
            <a:ext cx="914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144000" cy="1143000"/>
          </a:xfrm>
        </p:spPr>
        <p:txBody>
          <a:bodyPr/>
          <a:lstStyle/>
          <a:p>
            <a:pPr eaLnBrk="1" hangingPunct="1"/>
            <a:r>
              <a:rPr lang="en-US" dirty="0" smtClean="0"/>
              <a:t>Local X Operations</a:t>
            </a:r>
          </a:p>
        </p:txBody>
      </p:sp>
      <p:sp>
        <p:nvSpPr>
          <p:cNvPr id="21507" name="Rectangle 3"/>
          <p:cNvSpPr>
            <a:spLocks noGrp="1" noChangeArrowheads="1"/>
          </p:cNvSpPr>
          <p:nvPr>
            <p:ph type="body" idx="1"/>
          </p:nvPr>
        </p:nvSpPr>
        <p:spPr>
          <a:xfrm>
            <a:off x="457200" y="1600200"/>
            <a:ext cx="8229600" cy="4800600"/>
          </a:xfrm>
        </p:spPr>
        <p:txBody>
          <a:bodyPr/>
          <a:lstStyle/>
          <a:p>
            <a:pPr eaLnBrk="1" hangingPunct="1">
              <a:buFont typeface="Wingdings" pitchFamily="2" charset="2"/>
              <a:buChar char="q"/>
            </a:pPr>
            <a:r>
              <a:rPr lang="en-US" sz="2800" dirty="0" smtClean="0"/>
              <a:t>Hours of operation:</a:t>
            </a:r>
          </a:p>
          <a:p>
            <a:pPr eaLnBrk="1" hangingPunct="1">
              <a:buFont typeface="Wingdings" pitchFamily="2" charset="2"/>
              <a:buChar char="q"/>
            </a:pPr>
            <a:endParaRPr lang="en-US" sz="2800" dirty="0" smtClean="0"/>
          </a:p>
          <a:p>
            <a:pPr eaLnBrk="1" hangingPunct="1">
              <a:buFont typeface="Wingdings" pitchFamily="2" charset="2"/>
              <a:buChar char="q"/>
            </a:pPr>
            <a:r>
              <a:rPr lang="en-US" sz="2800" dirty="0" smtClean="0"/>
              <a:t>Hiring hall process:</a:t>
            </a:r>
          </a:p>
          <a:p>
            <a:pPr eaLnBrk="1" hangingPunct="1">
              <a:buFont typeface="Wingdings" pitchFamily="2" charset="2"/>
              <a:buChar char="q"/>
            </a:pPr>
            <a:endParaRPr lang="en-US" sz="2800" dirty="0" smtClean="0"/>
          </a:p>
          <a:p>
            <a:pPr eaLnBrk="1" hangingPunct="1">
              <a:buFont typeface="Wingdings" pitchFamily="2" charset="2"/>
              <a:buChar char="q"/>
            </a:pPr>
            <a:r>
              <a:rPr lang="en-US" sz="2800" dirty="0" smtClean="0"/>
              <a:t>Office Contacts:</a:t>
            </a:r>
          </a:p>
          <a:p>
            <a:pPr eaLnBrk="1" hangingPunct="1">
              <a:buFont typeface="Wingdings" pitchFamily="2" charset="2"/>
              <a:buChar char="q"/>
            </a:pPr>
            <a:endParaRPr lang="en-US" sz="2800" dirty="0" smtClean="0"/>
          </a:p>
          <a:p>
            <a:pPr eaLnBrk="1" hangingPunct="1">
              <a:buFont typeface="Wingdings" pitchFamily="2" charset="2"/>
              <a:buChar char="q"/>
            </a:pPr>
            <a:r>
              <a:rPr lang="en-US" sz="2800" dirty="0" smtClean="0"/>
              <a:t>Dues: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143000"/>
          </a:xfrm>
        </p:spPr>
        <p:txBody>
          <a:bodyPr/>
          <a:lstStyle/>
          <a:p>
            <a:pPr eaLnBrk="1" hangingPunct="1"/>
            <a:r>
              <a:rPr lang="en-US" dirty="0" smtClean="0"/>
              <a:t>Laborers’ Local X Services</a:t>
            </a:r>
          </a:p>
        </p:txBody>
      </p:sp>
      <p:sp>
        <p:nvSpPr>
          <p:cNvPr id="22531" name="Rectangle 3"/>
          <p:cNvSpPr>
            <a:spLocks noGrp="1" noChangeArrowheads="1"/>
          </p:cNvSpPr>
          <p:nvPr>
            <p:ph type="body" idx="1"/>
          </p:nvPr>
        </p:nvSpPr>
        <p:spPr>
          <a:xfrm>
            <a:off x="228600" y="1295400"/>
            <a:ext cx="8915400" cy="4830763"/>
          </a:xfrm>
        </p:spPr>
        <p:txBody>
          <a:bodyPr/>
          <a:lstStyle/>
          <a:p>
            <a:pPr eaLnBrk="1" hangingPunct="1">
              <a:lnSpc>
                <a:spcPct val="90000"/>
              </a:lnSpc>
              <a:buFont typeface="Wingdings" pitchFamily="2" charset="2"/>
              <a:buChar char="q"/>
            </a:pPr>
            <a:r>
              <a:rPr lang="en-US" dirty="0" smtClean="0"/>
              <a:t>Job referral/hiring hall</a:t>
            </a:r>
          </a:p>
          <a:p>
            <a:pPr eaLnBrk="1" hangingPunct="1">
              <a:lnSpc>
                <a:spcPct val="90000"/>
              </a:lnSpc>
              <a:buFont typeface="Wingdings" pitchFamily="2" charset="2"/>
              <a:buChar char="q"/>
            </a:pPr>
            <a:r>
              <a:rPr lang="en-US" dirty="0" smtClean="0"/>
              <a:t>Bargain your wages and benefits</a:t>
            </a:r>
          </a:p>
          <a:p>
            <a:pPr lvl="1" eaLnBrk="1" hangingPunct="1">
              <a:lnSpc>
                <a:spcPct val="90000"/>
              </a:lnSpc>
            </a:pPr>
            <a:r>
              <a:rPr lang="en-US" dirty="0" smtClean="0"/>
              <a:t>Included in your </a:t>
            </a:r>
            <a:r>
              <a:rPr lang="en-US" i="1" dirty="0" smtClean="0"/>
              <a:t>contract</a:t>
            </a:r>
            <a:r>
              <a:rPr lang="en-US" dirty="0" smtClean="0"/>
              <a:t> or </a:t>
            </a:r>
            <a:r>
              <a:rPr lang="en-US" i="1" dirty="0" smtClean="0"/>
              <a:t>collective bargaining agreement </a:t>
            </a:r>
          </a:p>
          <a:p>
            <a:pPr eaLnBrk="1" hangingPunct="1">
              <a:lnSpc>
                <a:spcPct val="90000"/>
              </a:lnSpc>
              <a:buFont typeface="Wingdings" pitchFamily="2" charset="2"/>
              <a:buChar char="q"/>
            </a:pPr>
            <a:r>
              <a:rPr lang="en-US" dirty="0" smtClean="0"/>
              <a:t>Other terms and conditions of work </a:t>
            </a:r>
          </a:p>
          <a:p>
            <a:pPr lvl="1" eaLnBrk="1" hangingPunct="1">
              <a:lnSpc>
                <a:spcPct val="90000"/>
              </a:lnSpc>
            </a:pPr>
            <a:r>
              <a:rPr lang="en-US" dirty="0" smtClean="0"/>
              <a:t>Show up pay, tool allowance, water on the job, etc.</a:t>
            </a:r>
          </a:p>
          <a:p>
            <a:pPr lvl="1" eaLnBrk="1" hangingPunct="1">
              <a:lnSpc>
                <a:spcPct val="90000"/>
              </a:lnSpc>
            </a:pPr>
            <a:r>
              <a:rPr lang="en-US" dirty="0" smtClean="0"/>
              <a:t>In your </a:t>
            </a:r>
            <a:r>
              <a:rPr lang="en-US" i="1" dirty="0" smtClean="0"/>
              <a:t>contract</a:t>
            </a:r>
            <a:r>
              <a:rPr lang="en-US" dirty="0" smtClean="0"/>
              <a:t> or in a </a:t>
            </a:r>
            <a:r>
              <a:rPr lang="en-US" i="1" dirty="0" smtClean="0"/>
              <a:t>pre-job agreement</a:t>
            </a:r>
          </a:p>
          <a:p>
            <a:pPr eaLnBrk="1" hangingPunct="1">
              <a:lnSpc>
                <a:spcPct val="90000"/>
              </a:lnSpc>
              <a:buFont typeface="Wingdings" pitchFamily="2" charset="2"/>
              <a:buChar char="q"/>
            </a:pPr>
            <a:r>
              <a:rPr lang="en-US" dirty="0" smtClean="0"/>
              <a:t>Represent members whose rights are violated</a:t>
            </a:r>
          </a:p>
          <a:p>
            <a:pPr lvl="1" eaLnBrk="1" hangingPunct="1">
              <a:lnSpc>
                <a:spcPct val="90000"/>
              </a:lnSpc>
            </a:pPr>
            <a:r>
              <a:rPr lang="en-US" i="1" dirty="0" smtClean="0"/>
              <a:t>Grievance procedure</a:t>
            </a:r>
            <a:r>
              <a:rPr lang="en-US" dirty="0" smtClean="0"/>
              <a:t> and </a:t>
            </a:r>
            <a:r>
              <a:rPr lang="en-US" i="1" dirty="0" smtClean="0"/>
              <a:t>arbitration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dirty="0" smtClean="0"/>
              <a:t>Local Union Dues</a:t>
            </a:r>
            <a:endParaRPr lang="en-US" dirty="0"/>
          </a:p>
        </p:txBody>
      </p:sp>
      <p:sp>
        <p:nvSpPr>
          <p:cNvPr id="3" name="Content Placeholder 2"/>
          <p:cNvSpPr>
            <a:spLocks noGrp="1"/>
          </p:cNvSpPr>
          <p:nvPr>
            <p:ph idx="1"/>
          </p:nvPr>
        </p:nvSpPr>
        <p:spPr>
          <a:xfrm>
            <a:off x="152400" y="1600200"/>
            <a:ext cx="8763000" cy="4525963"/>
          </a:xfrm>
        </p:spPr>
        <p:txBody>
          <a:bodyPr/>
          <a:lstStyle/>
          <a:p>
            <a:pPr>
              <a:buFont typeface="Wingdings" pitchFamily="2" charset="2"/>
              <a:buChar char="q"/>
            </a:pPr>
            <a:r>
              <a:rPr lang="en-US" dirty="0" smtClean="0"/>
              <a:t> Monthly Dues: $/month</a:t>
            </a:r>
          </a:p>
          <a:p>
            <a:pPr>
              <a:buNone/>
            </a:pPr>
            <a:endParaRPr lang="en-US" dirty="0" smtClean="0"/>
          </a:p>
          <a:p>
            <a:pPr>
              <a:buFont typeface="Wingdings" pitchFamily="2" charset="2"/>
              <a:buChar char="q"/>
            </a:pPr>
            <a:r>
              <a:rPr lang="en-US" dirty="0" smtClean="0"/>
              <a:t>Working Dues: insert formula</a:t>
            </a:r>
          </a:p>
          <a:p>
            <a:pPr>
              <a:buFont typeface="Wingdings" pitchFamily="2" charset="2"/>
              <a:buChar char="q"/>
            </a:pPr>
            <a:endParaRPr lang="en-US" dirty="0" smtClean="0"/>
          </a:p>
          <a:p>
            <a:pPr>
              <a:buNone/>
            </a:pPr>
            <a:r>
              <a:rPr lang="en-US" dirty="0" smtClean="0"/>
              <a:t>Important to be on time.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28600"/>
            <a:ext cx="8991600" cy="1143000"/>
          </a:xfrm>
        </p:spPr>
        <p:txBody>
          <a:bodyPr/>
          <a:lstStyle/>
          <a:p>
            <a:pPr eaLnBrk="1" hangingPunct="1"/>
            <a:r>
              <a:rPr lang="en-US" sz="4000" dirty="0" smtClean="0"/>
              <a:t>How Your Union Dues Are Spent</a:t>
            </a:r>
            <a:br>
              <a:rPr lang="en-US" sz="4000" dirty="0" smtClean="0"/>
            </a:br>
            <a:r>
              <a:rPr lang="en-US" sz="2400" dirty="0" smtClean="0"/>
              <a:t>(create pie chart or list percentage for your local)</a:t>
            </a:r>
          </a:p>
        </p:txBody>
      </p:sp>
      <p:graphicFrame>
        <p:nvGraphicFramePr>
          <p:cNvPr id="5" name="Content Placeholder 4"/>
          <p:cNvGraphicFramePr>
            <a:graphicFrameLocks noGrp="1"/>
          </p:cNvGraphicFramePr>
          <p:nvPr>
            <p:ph idx="1"/>
          </p:nvPr>
        </p:nvGraphicFramePr>
        <p:xfrm>
          <a:off x="457200" y="1600200"/>
          <a:ext cx="84582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74638"/>
            <a:ext cx="9144000" cy="1143000"/>
          </a:xfrm>
        </p:spPr>
        <p:txBody>
          <a:bodyPr/>
          <a:lstStyle/>
          <a:p>
            <a:pPr eaLnBrk="1" hangingPunct="1"/>
            <a:r>
              <a:rPr lang="en-US" dirty="0" smtClean="0"/>
              <a:t>Laborers Local X </a:t>
            </a:r>
            <a:br>
              <a:rPr lang="en-US" dirty="0" smtClean="0"/>
            </a:br>
            <a:r>
              <a:rPr lang="en-US" dirty="0" smtClean="0"/>
              <a:t>Member Benefits</a:t>
            </a:r>
          </a:p>
        </p:txBody>
      </p:sp>
      <p:sp>
        <p:nvSpPr>
          <p:cNvPr id="23555" name="Rectangle 3"/>
          <p:cNvSpPr>
            <a:spLocks noGrp="1" noChangeArrowheads="1"/>
          </p:cNvSpPr>
          <p:nvPr>
            <p:ph type="body" idx="1"/>
          </p:nvPr>
        </p:nvSpPr>
        <p:spPr>
          <a:xfrm>
            <a:off x="228600" y="1600200"/>
            <a:ext cx="8915400" cy="4525963"/>
          </a:xfrm>
        </p:spPr>
        <p:txBody>
          <a:bodyPr/>
          <a:lstStyle/>
          <a:p>
            <a:pPr eaLnBrk="1" hangingPunct="1">
              <a:buFont typeface="Wingdings" pitchFamily="2" charset="2"/>
              <a:buChar char="q"/>
            </a:pPr>
            <a:r>
              <a:rPr lang="en-US" dirty="0" smtClean="0"/>
              <a:t>Health Insurance</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Pension</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Training</a:t>
            </a:r>
          </a:p>
          <a:p>
            <a:pPr eaLnBrk="1" hangingPunct="1">
              <a:buFont typeface="Wingdings" pitchFamily="2" charset="2"/>
              <a:buChar char="q"/>
            </a:pPr>
            <a:endParaRPr lang="en-US" dirty="0" smtClean="0"/>
          </a:p>
          <a:p>
            <a:pPr eaLnBrk="1" hangingPunct="1">
              <a:buFont typeface="Wingdings" pitchFamily="2" charset="2"/>
              <a:buChar char="q"/>
            </a:pPr>
            <a:r>
              <a:rPr lang="en-US" dirty="0" smtClean="0"/>
              <a:t>Legal Services</a:t>
            </a:r>
          </a:p>
          <a:p>
            <a:pPr eaLnBrk="1" hangingPunct="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1143000"/>
          </a:xfrm>
        </p:spPr>
        <p:txBody>
          <a:bodyPr/>
          <a:lstStyle/>
          <a:p>
            <a:pPr eaLnBrk="1" hangingPunct="1"/>
            <a:r>
              <a:rPr lang="en-US" dirty="0" smtClean="0"/>
              <a:t>Health Plan*</a:t>
            </a:r>
          </a:p>
        </p:txBody>
      </p:sp>
      <p:sp>
        <p:nvSpPr>
          <p:cNvPr id="24579" name="Rectangle 3"/>
          <p:cNvSpPr>
            <a:spLocks noGrp="1" noChangeArrowheads="1"/>
          </p:cNvSpPr>
          <p:nvPr>
            <p:ph type="body" idx="1"/>
          </p:nvPr>
        </p:nvSpPr>
        <p:spPr>
          <a:xfrm>
            <a:off x="228600" y="1600200"/>
            <a:ext cx="8915400" cy="4525963"/>
          </a:xfrm>
        </p:spPr>
        <p:txBody>
          <a:bodyPr/>
          <a:lstStyle/>
          <a:p>
            <a:pPr eaLnBrk="1" hangingPunct="1">
              <a:buFont typeface="Wingdings" pitchFamily="2" charset="2"/>
              <a:buChar char="q"/>
            </a:pPr>
            <a:r>
              <a:rPr lang="en-US" dirty="0" smtClean="0"/>
              <a:t># Hours of work to qualify for coverage</a:t>
            </a:r>
          </a:p>
          <a:p>
            <a:pPr lvl="1" eaLnBrk="1" hangingPunct="1"/>
            <a:r>
              <a:rPr lang="en-US" dirty="0" smtClean="0"/>
              <a:t># hours for continuing coverage</a:t>
            </a:r>
          </a:p>
          <a:p>
            <a:pPr eaLnBrk="1" hangingPunct="1">
              <a:buFont typeface="Wingdings" pitchFamily="2" charset="2"/>
              <a:buChar char="q"/>
            </a:pPr>
            <a:r>
              <a:rPr lang="en-US" dirty="0" smtClean="0"/>
              <a:t>Covers spouses and dependents</a:t>
            </a:r>
          </a:p>
          <a:p>
            <a:pPr eaLnBrk="1" hangingPunct="1">
              <a:buFont typeface="Wingdings" pitchFamily="2" charset="2"/>
              <a:buChar char="q"/>
            </a:pPr>
            <a:r>
              <a:rPr lang="en-US" dirty="0" smtClean="0"/>
              <a:t>Transportable from job to job</a:t>
            </a:r>
          </a:p>
          <a:p>
            <a:pPr eaLnBrk="1" hangingPunct="1">
              <a:buFont typeface="Wingdings" pitchFamily="2" charset="2"/>
              <a:buChar char="q"/>
            </a:pPr>
            <a:r>
              <a:rPr lang="en-US" dirty="0" smtClean="0"/>
              <a:t>Negotiated contributions </a:t>
            </a:r>
          </a:p>
          <a:p>
            <a:pPr eaLnBrk="1" hangingPunct="1">
              <a:buFontTx/>
              <a:buNone/>
            </a:pPr>
            <a:endParaRPr lang="en-US" dirty="0" smtClean="0"/>
          </a:p>
          <a:p>
            <a:pPr eaLnBrk="1" hangingPunct="1">
              <a:buFontTx/>
              <a:buNone/>
            </a:pPr>
            <a:r>
              <a:rPr lang="en-US" dirty="0" smtClean="0"/>
              <a:t>* </a:t>
            </a:r>
            <a:r>
              <a:rPr lang="en-US" b="1" i="1" dirty="0" smtClean="0"/>
              <a:t>General summary description only</a:t>
            </a:r>
            <a:r>
              <a:rPr lang="en-US"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1143000"/>
          </a:xfrm>
        </p:spPr>
        <p:txBody>
          <a:bodyPr/>
          <a:lstStyle/>
          <a:p>
            <a:pPr eaLnBrk="1" hangingPunct="1"/>
            <a:r>
              <a:rPr lang="en-US" dirty="0" smtClean="0"/>
              <a:t>Health Plan*</a:t>
            </a:r>
          </a:p>
        </p:txBody>
      </p:sp>
      <p:sp>
        <p:nvSpPr>
          <p:cNvPr id="275459" name="Rectangle 3"/>
          <p:cNvSpPr>
            <a:spLocks noGrp="1" noChangeArrowheads="1"/>
          </p:cNvSpPr>
          <p:nvPr>
            <p:ph type="body" idx="1"/>
          </p:nvPr>
        </p:nvSpPr>
        <p:spPr>
          <a:xfrm>
            <a:off x="228600" y="1524000"/>
            <a:ext cx="8915400" cy="4876800"/>
          </a:xfrm>
        </p:spPr>
        <p:txBody>
          <a:bodyPr/>
          <a:lstStyle/>
          <a:p>
            <a:pPr eaLnBrk="1" hangingPunct="1">
              <a:lnSpc>
                <a:spcPct val="90000"/>
              </a:lnSpc>
              <a:buFont typeface="Wingdings" pitchFamily="2" charset="2"/>
              <a:buChar char="q"/>
            </a:pPr>
            <a:r>
              <a:rPr lang="en-US" dirty="0" smtClean="0"/>
              <a:t>Summary of coverage</a:t>
            </a:r>
          </a:p>
          <a:p>
            <a:pPr lvl="1" eaLnBrk="1" hangingPunct="1">
              <a:lnSpc>
                <a:spcPct val="90000"/>
              </a:lnSpc>
            </a:pPr>
            <a:r>
              <a:rPr lang="en-US" dirty="0" smtClean="0"/>
              <a:t>Hospitalization </a:t>
            </a:r>
          </a:p>
          <a:p>
            <a:pPr lvl="1" eaLnBrk="1" hangingPunct="1">
              <a:lnSpc>
                <a:spcPct val="90000"/>
              </a:lnSpc>
            </a:pPr>
            <a:r>
              <a:rPr lang="en-US" dirty="0" smtClean="0"/>
              <a:t>Doctors visits</a:t>
            </a:r>
          </a:p>
          <a:p>
            <a:pPr lvl="1" eaLnBrk="1" hangingPunct="1">
              <a:lnSpc>
                <a:spcPct val="90000"/>
              </a:lnSpc>
            </a:pPr>
            <a:r>
              <a:rPr lang="en-US" dirty="0" smtClean="0"/>
              <a:t>Immunizations</a:t>
            </a:r>
          </a:p>
          <a:p>
            <a:pPr lvl="1" eaLnBrk="1" hangingPunct="1">
              <a:lnSpc>
                <a:spcPct val="90000"/>
              </a:lnSpc>
            </a:pPr>
            <a:r>
              <a:rPr lang="en-US" dirty="0" smtClean="0"/>
              <a:t>X-rays and diagnostic tests</a:t>
            </a:r>
          </a:p>
          <a:p>
            <a:pPr lvl="1" eaLnBrk="1" hangingPunct="1">
              <a:lnSpc>
                <a:spcPct val="90000"/>
              </a:lnSpc>
              <a:buFontTx/>
              <a:buNone/>
            </a:pPr>
            <a:endParaRPr lang="en-US" dirty="0" smtClean="0"/>
          </a:p>
          <a:p>
            <a:pPr eaLnBrk="1" hangingPunct="1">
              <a:lnSpc>
                <a:spcPct val="90000"/>
              </a:lnSpc>
              <a:buFont typeface="Wingdings" pitchFamily="2" charset="2"/>
              <a:buChar char="q"/>
            </a:pPr>
            <a:r>
              <a:rPr lang="en-US" dirty="0" smtClean="0"/>
              <a:t>Think you don’t need this?  </a:t>
            </a:r>
          </a:p>
          <a:p>
            <a:pPr lvl="1" eaLnBrk="1" hangingPunct="1">
              <a:lnSpc>
                <a:spcPct val="90000"/>
              </a:lnSpc>
            </a:pPr>
            <a:r>
              <a:rPr lang="en-US" dirty="0" smtClean="0"/>
              <a:t>Think again!!!</a:t>
            </a:r>
          </a:p>
          <a:p>
            <a:pPr lvl="1" eaLnBrk="1" hangingPunct="1">
              <a:lnSpc>
                <a:spcPct val="90000"/>
              </a:lnSpc>
              <a:buFontTx/>
              <a:buNone/>
            </a:pPr>
            <a:endParaRPr lang="en-US" sz="1800" dirty="0" smtClean="0"/>
          </a:p>
          <a:p>
            <a:pPr lvl="1" eaLnBrk="1" hangingPunct="1">
              <a:lnSpc>
                <a:spcPct val="90000"/>
              </a:lnSpc>
              <a:buFontTx/>
              <a:buNone/>
            </a:pPr>
            <a:r>
              <a:rPr lang="en-US" b="1" i="1" dirty="0" smtClean="0"/>
              <a:t>*General summary description only</a:t>
            </a:r>
          </a:p>
          <a:p>
            <a:pPr lvl="1" eaLnBrk="1" hangingPunct="1">
              <a:lnSpc>
                <a:spcPct val="90000"/>
              </a:lnSpc>
            </a:pPr>
            <a:endParaRPr lang="en-US" dirty="0" smtClean="0"/>
          </a:p>
        </p:txBody>
      </p:sp>
      <p:pic>
        <p:nvPicPr>
          <p:cNvPr id="25604" name="Picture 7" descr="Medicare%20Advantage%20Special%20Needs%20Plans"/>
          <p:cNvPicPr>
            <a:picLocks noChangeAspect="1" noChangeArrowheads="1"/>
          </p:cNvPicPr>
          <p:nvPr/>
        </p:nvPicPr>
        <p:blipFill>
          <a:blip r:embed="rId3" cstate="print"/>
          <a:srcRect/>
          <a:stretch>
            <a:fillRect/>
          </a:stretch>
        </p:blipFill>
        <p:spPr bwMode="auto">
          <a:xfrm>
            <a:off x="6253163" y="1600200"/>
            <a:ext cx="2890837"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45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75459">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Pension Plan*</a:t>
            </a:r>
          </a:p>
        </p:txBody>
      </p:sp>
      <p:sp>
        <p:nvSpPr>
          <p:cNvPr id="277507" name="Rectangle 3"/>
          <p:cNvSpPr>
            <a:spLocks noGrp="1" noChangeArrowheads="1"/>
          </p:cNvSpPr>
          <p:nvPr>
            <p:ph type="body" idx="1"/>
          </p:nvPr>
        </p:nvSpPr>
        <p:spPr>
          <a:xfrm>
            <a:off x="304800" y="1600200"/>
            <a:ext cx="8839200" cy="4800600"/>
          </a:xfrm>
        </p:spPr>
        <p:txBody>
          <a:bodyPr/>
          <a:lstStyle/>
          <a:p>
            <a:pPr eaLnBrk="1" hangingPunct="1">
              <a:lnSpc>
                <a:spcPct val="90000"/>
              </a:lnSpc>
              <a:buFont typeface="Wingdings" pitchFamily="2" charset="2"/>
              <a:buChar char="q"/>
            </a:pPr>
            <a:r>
              <a:rPr lang="en-US" dirty="0" smtClean="0"/>
              <a:t># Credits for coverage</a:t>
            </a:r>
          </a:p>
          <a:p>
            <a:pPr eaLnBrk="1" hangingPunct="1">
              <a:lnSpc>
                <a:spcPct val="90000"/>
              </a:lnSpc>
              <a:buFont typeface="Wingdings" pitchFamily="2" charset="2"/>
              <a:buChar char="q"/>
            </a:pPr>
            <a:r>
              <a:rPr lang="en-US" dirty="0" smtClean="0"/>
              <a:t>Minimum age: </a:t>
            </a:r>
          </a:p>
          <a:p>
            <a:pPr eaLnBrk="1" hangingPunct="1">
              <a:lnSpc>
                <a:spcPct val="90000"/>
              </a:lnSpc>
              <a:buFont typeface="Wingdings" pitchFamily="2" charset="2"/>
              <a:buChar char="q"/>
            </a:pPr>
            <a:r>
              <a:rPr lang="en-US" dirty="0" smtClean="0"/>
              <a:t>Vested after # years</a:t>
            </a:r>
          </a:p>
          <a:p>
            <a:pPr eaLnBrk="1" hangingPunct="1">
              <a:lnSpc>
                <a:spcPct val="90000"/>
              </a:lnSpc>
              <a:buFont typeface="Wingdings" pitchFamily="2" charset="2"/>
              <a:buChar char="q"/>
            </a:pPr>
            <a:endParaRPr lang="en-US" dirty="0" smtClean="0"/>
          </a:p>
          <a:p>
            <a:pPr eaLnBrk="1" hangingPunct="1">
              <a:lnSpc>
                <a:spcPct val="90000"/>
              </a:lnSpc>
              <a:buFont typeface="Wingdings" pitchFamily="2" charset="2"/>
              <a:buChar char="q"/>
            </a:pPr>
            <a:r>
              <a:rPr lang="en-US" dirty="0" smtClean="0"/>
              <a:t>Think you don’t need this?</a:t>
            </a:r>
          </a:p>
          <a:p>
            <a:pPr lvl="1" eaLnBrk="1" hangingPunct="1">
              <a:lnSpc>
                <a:spcPct val="90000"/>
              </a:lnSpc>
            </a:pPr>
            <a:r>
              <a:rPr lang="en-US" dirty="0" smtClean="0"/>
              <a:t>Think again!</a:t>
            </a:r>
          </a:p>
          <a:p>
            <a:pPr lvl="1" eaLnBrk="1" hangingPunct="1">
              <a:lnSpc>
                <a:spcPct val="90000"/>
              </a:lnSpc>
              <a:buFontTx/>
              <a:buNone/>
            </a:pPr>
            <a:endParaRPr lang="en-US" dirty="0" smtClean="0"/>
          </a:p>
          <a:p>
            <a:pPr lvl="1" eaLnBrk="1" hangingPunct="1">
              <a:lnSpc>
                <a:spcPct val="90000"/>
              </a:lnSpc>
              <a:buFontTx/>
              <a:buNone/>
            </a:pPr>
            <a:r>
              <a:rPr lang="en-US" b="1" i="1" dirty="0" smtClean="0"/>
              <a:t>*General summary description only</a:t>
            </a:r>
          </a:p>
        </p:txBody>
      </p:sp>
      <p:pic>
        <p:nvPicPr>
          <p:cNvPr id="26628" name="Picture 7" descr="retireespix"/>
          <p:cNvPicPr>
            <a:picLocks noChangeAspect="1" noChangeArrowheads="1"/>
          </p:cNvPicPr>
          <p:nvPr/>
        </p:nvPicPr>
        <p:blipFill>
          <a:blip r:embed="rId3" cstate="print"/>
          <a:srcRect/>
          <a:stretch>
            <a:fillRect/>
          </a:stretch>
        </p:blipFill>
        <p:spPr bwMode="auto">
          <a:xfrm>
            <a:off x="5181600" y="1752600"/>
            <a:ext cx="3962400" cy="190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77507">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74638"/>
            <a:ext cx="9144000" cy="1143000"/>
          </a:xfrm>
        </p:spPr>
        <p:txBody>
          <a:bodyPr/>
          <a:lstStyle/>
          <a:p>
            <a:pPr eaLnBrk="1" hangingPunct="1"/>
            <a:r>
              <a:rPr lang="en-US" dirty="0" smtClean="0"/>
              <a:t>Training Benefits</a:t>
            </a:r>
          </a:p>
        </p:txBody>
      </p:sp>
      <p:sp>
        <p:nvSpPr>
          <p:cNvPr id="279555" name="Rectangle 3"/>
          <p:cNvSpPr>
            <a:spLocks noGrp="1" noChangeArrowheads="1"/>
          </p:cNvSpPr>
          <p:nvPr>
            <p:ph type="body" idx="1"/>
          </p:nvPr>
        </p:nvSpPr>
        <p:spPr>
          <a:xfrm>
            <a:off x="228600" y="1371600"/>
            <a:ext cx="8458200" cy="4876800"/>
          </a:xfrm>
        </p:spPr>
        <p:txBody>
          <a:bodyPr/>
          <a:lstStyle/>
          <a:p>
            <a:pPr eaLnBrk="1" hangingPunct="1">
              <a:lnSpc>
                <a:spcPct val="90000"/>
              </a:lnSpc>
              <a:buFont typeface="Wingdings" pitchFamily="2" charset="2"/>
              <a:buChar char="q"/>
            </a:pPr>
            <a:r>
              <a:rPr lang="en-US" dirty="0" smtClean="0"/>
              <a:t>Location of training center(s)</a:t>
            </a:r>
          </a:p>
          <a:p>
            <a:pPr eaLnBrk="1" hangingPunct="1">
              <a:lnSpc>
                <a:spcPct val="90000"/>
              </a:lnSpc>
              <a:buFont typeface="Wingdings" pitchFamily="2" charset="2"/>
              <a:buChar char="q"/>
            </a:pPr>
            <a:r>
              <a:rPr lang="en-US" dirty="0" smtClean="0"/>
              <a:t>Classes offered:</a:t>
            </a:r>
          </a:p>
          <a:p>
            <a:pPr lvl="1" eaLnBrk="1" hangingPunct="1">
              <a:lnSpc>
                <a:spcPct val="90000"/>
              </a:lnSpc>
            </a:pPr>
            <a:r>
              <a:rPr lang="en-US" dirty="0" smtClean="0"/>
              <a:t>Scaffolding</a:t>
            </a:r>
          </a:p>
          <a:p>
            <a:pPr lvl="1" eaLnBrk="1" hangingPunct="1">
              <a:lnSpc>
                <a:spcPct val="90000"/>
              </a:lnSpc>
            </a:pPr>
            <a:r>
              <a:rPr lang="en-US" dirty="0" smtClean="0"/>
              <a:t>Blueprint reading</a:t>
            </a:r>
          </a:p>
          <a:p>
            <a:pPr lvl="1" eaLnBrk="1" hangingPunct="1">
              <a:lnSpc>
                <a:spcPct val="90000"/>
              </a:lnSpc>
            </a:pPr>
            <a:r>
              <a:rPr lang="en-US" dirty="0" smtClean="0"/>
              <a:t>Pipeline</a:t>
            </a:r>
          </a:p>
          <a:p>
            <a:pPr lvl="1" eaLnBrk="1" hangingPunct="1">
              <a:lnSpc>
                <a:spcPct val="90000"/>
              </a:lnSpc>
            </a:pPr>
            <a:r>
              <a:rPr lang="en-US" dirty="0" smtClean="0"/>
              <a:t>OSHA 10</a:t>
            </a:r>
          </a:p>
          <a:p>
            <a:pPr lvl="1" eaLnBrk="1" hangingPunct="1">
              <a:lnSpc>
                <a:spcPct val="90000"/>
              </a:lnSpc>
            </a:pPr>
            <a:r>
              <a:rPr lang="en-US" dirty="0" smtClean="0"/>
              <a:t>Etc.</a:t>
            </a:r>
          </a:p>
          <a:p>
            <a:pPr eaLnBrk="1" hangingPunct="1">
              <a:lnSpc>
                <a:spcPct val="90000"/>
              </a:lnSpc>
              <a:buFont typeface="Wingdings" pitchFamily="2" charset="2"/>
              <a:buChar char="q"/>
            </a:pPr>
            <a:r>
              <a:rPr lang="en-US" dirty="0" smtClean="0"/>
              <a:t>No cost to the member</a:t>
            </a:r>
          </a:p>
          <a:p>
            <a:pPr eaLnBrk="1" hangingPunct="1">
              <a:lnSpc>
                <a:spcPct val="90000"/>
              </a:lnSpc>
              <a:buFontTx/>
              <a:buNone/>
            </a:pPr>
            <a:endParaRPr lang="en-US" sz="2400" dirty="0" smtClean="0"/>
          </a:p>
          <a:p>
            <a:pPr eaLnBrk="1" hangingPunct="1">
              <a:lnSpc>
                <a:spcPct val="90000"/>
              </a:lnSpc>
              <a:buFontTx/>
              <a:buNone/>
            </a:pPr>
            <a:r>
              <a:rPr lang="en-US" dirty="0" smtClean="0"/>
              <a:t>Think you don’t need this?</a:t>
            </a:r>
          </a:p>
          <a:p>
            <a:pPr eaLnBrk="1" hangingPunct="1">
              <a:lnSpc>
                <a:spcPct val="90000"/>
              </a:lnSpc>
              <a:buFontTx/>
              <a:buNone/>
            </a:pPr>
            <a:r>
              <a:rPr lang="en-US" dirty="0" smtClean="0"/>
              <a:t>	Think again!</a:t>
            </a:r>
          </a:p>
          <a:p>
            <a:pPr eaLnBrk="1" hangingPunct="1">
              <a:lnSpc>
                <a:spcPct val="90000"/>
              </a:lnSpc>
              <a:buFontTx/>
              <a:buNone/>
            </a:pPr>
            <a:endParaRPr lang="en-US" dirty="0" smtClean="0"/>
          </a:p>
        </p:txBody>
      </p:sp>
      <p:pic>
        <p:nvPicPr>
          <p:cNvPr id="27652" name="Picture 9" descr="eight"/>
          <p:cNvPicPr>
            <a:picLocks noChangeAspect="1" noChangeArrowheads="1"/>
          </p:cNvPicPr>
          <p:nvPr/>
        </p:nvPicPr>
        <p:blipFill>
          <a:blip r:embed="rId3" cstate="print"/>
          <a:srcRect/>
          <a:stretch>
            <a:fillRect/>
          </a:stretch>
        </p:blipFill>
        <p:spPr bwMode="auto">
          <a:xfrm>
            <a:off x="4876800" y="2057400"/>
            <a:ext cx="4267200" cy="2659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5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555">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79555">
                                            <p:txEl>
                                              <p:pRg st="10" end="1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43000"/>
          </a:xfrm>
        </p:spPr>
        <p:txBody>
          <a:bodyPr/>
          <a:lstStyle/>
          <a:p>
            <a:pPr eaLnBrk="1" hangingPunct="1"/>
            <a:r>
              <a:rPr lang="en-US" dirty="0" smtClean="0"/>
              <a:t>What Else Laborers Local X Does</a:t>
            </a:r>
          </a:p>
        </p:txBody>
      </p:sp>
      <p:sp>
        <p:nvSpPr>
          <p:cNvPr id="28675" name="Rectangle 3"/>
          <p:cNvSpPr>
            <a:spLocks noGrp="1" noChangeArrowheads="1"/>
          </p:cNvSpPr>
          <p:nvPr>
            <p:ph type="body" idx="1"/>
          </p:nvPr>
        </p:nvSpPr>
        <p:spPr>
          <a:xfrm>
            <a:off x="228600" y="990600"/>
            <a:ext cx="8915400" cy="5105400"/>
          </a:xfrm>
        </p:spPr>
        <p:txBody>
          <a:bodyPr/>
          <a:lstStyle/>
          <a:p>
            <a:pPr eaLnBrk="1" hangingPunct="1">
              <a:buFont typeface="Wingdings" pitchFamily="2" charset="2"/>
              <a:buChar char="q"/>
            </a:pPr>
            <a:r>
              <a:rPr lang="en-US" dirty="0" smtClean="0"/>
              <a:t>Organizes more workers</a:t>
            </a:r>
          </a:p>
          <a:p>
            <a:pPr lvl="1" eaLnBrk="1" hangingPunct="1"/>
            <a:r>
              <a:rPr lang="en-US" dirty="0" smtClean="0"/>
              <a:t>More members means more power/better protections  for you</a:t>
            </a:r>
          </a:p>
          <a:p>
            <a:pPr eaLnBrk="1" hangingPunct="1">
              <a:buFont typeface="Wingdings" pitchFamily="2" charset="2"/>
              <a:buChar char="q"/>
            </a:pPr>
            <a:r>
              <a:rPr lang="en-US" dirty="0" smtClean="0"/>
              <a:t>Organizes more employers</a:t>
            </a:r>
          </a:p>
          <a:p>
            <a:pPr lvl="1" eaLnBrk="1" hangingPunct="1"/>
            <a:r>
              <a:rPr lang="en-US" dirty="0" smtClean="0"/>
              <a:t>More union employers means more jobs for you</a:t>
            </a:r>
          </a:p>
          <a:p>
            <a:pPr eaLnBrk="1" hangingPunct="1">
              <a:buFont typeface="Wingdings" pitchFamily="2" charset="2"/>
              <a:buChar char="q"/>
            </a:pPr>
            <a:r>
              <a:rPr lang="en-US" dirty="0" smtClean="0"/>
              <a:t>Political action</a:t>
            </a:r>
          </a:p>
          <a:p>
            <a:pPr lvl="1" eaLnBrk="1" hangingPunct="1"/>
            <a:r>
              <a:rPr lang="en-US" dirty="0" smtClean="0"/>
              <a:t>More labor friendly politicians means better laws for you</a:t>
            </a:r>
          </a:p>
          <a:p>
            <a:pPr eaLnBrk="1" hangingPunct="1">
              <a:buFont typeface="Wingdings" pitchFamily="2" charset="2"/>
              <a:buChar char="q"/>
            </a:pPr>
            <a:r>
              <a:rPr lang="en-US" dirty="0" smtClean="0"/>
              <a:t>Coalition building/public service</a:t>
            </a:r>
          </a:p>
          <a:p>
            <a:pPr lvl="1" eaLnBrk="1" hangingPunct="1"/>
            <a:r>
              <a:rPr lang="en-US" dirty="0" smtClean="0"/>
              <a:t>Community allies and better communities to live 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Program Overview</a:t>
            </a:r>
          </a:p>
        </p:txBody>
      </p:sp>
      <p:sp>
        <p:nvSpPr>
          <p:cNvPr id="6147" name="Rectangle 3"/>
          <p:cNvSpPr>
            <a:spLocks noGrp="1" noChangeArrowheads="1"/>
          </p:cNvSpPr>
          <p:nvPr>
            <p:ph type="body" sz="half" idx="1"/>
          </p:nvPr>
        </p:nvSpPr>
        <p:spPr>
          <a:xfrm>
            <a:off x="228600" y="1600200"/>
            <a:ext cx="8001000" cy="4525963"/>
          </a:xfrm>
        </p:spPr>
        <p:txBody>
          <a:bodyPr/>
          <a:lstStyle/>
          <a:p>
            <a:pPr eaLnBrk="1" hangingPunct="1">
              <a:buFont typeface="Wingdings" pitchFamily="2" charset="2"/>
              <a:buChar char="q"/>
            </a:pPr>
            <a:r>
              <a:rPr lang="en-US" sz="3200" dirty="0" smtClean="0"/>
              <a:t>Labor history</a:t>
            </a:r>
          </a:p>
          <a:p>
            <a:pPr eaLnBrk="1" hangingPunct="1">
              <a:buFont typeface="Wingdings" pitchFamily="2" charset="2"/>
              <a:buChar char="q"/>
            </a:pPr>
            <a:r>
              <a:rPr lang="en-US" sz="3200" dirty="0" smtClean="0"/>
              <a:t>Laborers history</a:t>
            </a:r>
          </a:p>
          <a:p>
            <a:pPr eaLnBrk="1" hangingPunct="1">
              <a:buFont typeface="Wingdings" pitchFamily="2" charset="2"/>
              <a:buChar char="q"/>
            </a:pPr>
            <a:r>
              <a:rPr lang="en-US" sz="3200" dirty="0" smtClean="0"/>
              <a:t>Laborers Local X Operations</a:t>
            </a:r>
          </a:p>
          <a:p>
            <a:pPr eaLnBrk="1" hangingPunct="1">
              <a:buFont typeface="Wingdings" pitchFamily="2" charset="2"/>
              <a:buChar char="q"/>
            </a:pPr>
            <a:r>
              <a:rPr lang="en-US" sz="3200" dirty="0" smtClean="0"/>
              <a:t>Services and benefits</a:t>
            </a:r>
          </a:p>
          <a:p>
            <a:pPr eaLnBrk="1" hangingPunct="1">
              <a:buFont typeface="Wingdings" pitchFamily="2" charset="2"/>
              <a:buChar char="q"/>
            </a:pPr>
            <a:r>
              <a:rPr lang="en-US" sz="3200" dirty="0" smtClean="0"/>
              <a:t>Member rights and responsibilities</a:t>
            </a:r>
          </a:p>
          <a:p>
            <a:pPr eaLnBrk="1" hangingPunct="1"/>
            <a:endParaRPr lang="en-US" sz="3200" dirty="0" smtClean="0"/>
          </a:p>
          <a:p>
            <a:pPr eaLnBrk="1" hangingPunct="1"/>
            <a:endParaRPr lang="en-US"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143000"/>
          </a:xfrm>
        </p:spPr>
        <p:txBody>
          <a:bodyPr/>
          <a:lstStyle/>
          <a:p>
            <a:pPr eaLnBrk="1" hangingPunct="1"/>
            <a:r>
              <a:rPr lang="en-US" dirty="0" smtClean="0"/>
              <a:t>Our Role in the Industry</a:t>
            </a:r>
          </a:p>
        </p:txBody>
      </p:sp>
      <p:sp>
        <p:nvSpPr>
          <p:cNvPr id="6147" name="Rectangle 3"/>
          <p:cNvSpPr>
            <a:spLocks noGrp="1" noChangeArrowheads="1"/>
          </p:cNvSpPr>
          <p:nvPr>
            <p:ph type="body" sz="half" idx="1"/>
          </p:nvPr>
        </p:nvSpPr>
        <p:spPr>
          <a:xfrm>
            <a:off x="0" y="914400"/>
            <a:ext cx="9144000" cy="685800"/>
          </a:xfrm>
        </p:spPr>
        <p:txBody>
          <a:bodyPr/>
          <a:lstStyle/>
          <a:p>
            <a:pPr algn="ctr" eaLnBrk="1" hangingPunct="1">
              <a:buNone/>
            </a:pPr>
            <a:r>
              <a:rPr lang="en-US" sz="3200" dirty="0" smtClean="0">
                <a:solidFill>
                  <a:srgbClr val="002060"/>
                </a:solidFill>
              </a:rPr>
              <a:t>Laborers and Contractors need each other</a:t>
            </a:r>
          </a:p>
          <a:p>
            <a:pPr algn="ctr" eaLnBrk="1" hangingPunct="1">
              <a:buNone/>
            </a:pPr>
            <a:endParaRPr lang="en-US" sz="3200" dirty="0" smtClean="0">
              <a:solidFill>
                <a:srgbClr val="002060"/>
              </a:solidFill>
            </a:endParaRPr>
          </a:p>
          <a:p>
            <a:pPr algn="ctr" eaLnBrk="1" hangingPunct="1">
              <a:buNone/>
            </a:pPr>
            <a:endParaRPr lang="en-US" sz="3200" dirty="0" smtClean="0">
              <a:solidFill>
                <a:srgbClr val="002060"/>
              </a:solidFill>
            </a:endParaRPr>
          </a:p>
          <a:p>
            <a:pPr algn="ctr" eaLnBrk="1" hangingPunct="1">
              <a:buNone/>
            </a:pPr>
            <a:endParaRPr lang="en-US" sz="3200" dirty="0" smtClean="0">
              <a:solidFill>
                <a:srgbClr val="002060"/>
              </a:solidFill>
            </a:endParaRPr>
          </a:p>
        </p:txBody>
      </p:sp>
      <p:graphicFrame>
        <p:nvGraphicFramePr>
          <p:cNvPr id="4" name="Diagram 3"/>
          <p:cNvGraphicFramePr/>
          <p:nvPr/>
        </p:nvGraphicFramePr>
        <p:xfrm>
          <a:off x="0" y="1752600"/>
          <a:ext cx="91440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400800" y="6096000"/>
            <a:ext cx="2743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00800" y="5410200"/>
            <a:ext cx="2743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7000" y="6019800"/>
            <a:ext cx="2362200" cy="533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Jobs</a:t>
            </a:r>
            <a:endParaRPr lang="en-US" sz="2800" b="1" dirty="0">
              <a:solidFill>
                <a:srgbClr val="002060"/>
              </a:solidFill>
            </a:endParaRPr>
          </a:p>
        </p:txBody>
      </p:sp>
      <p:grpSp>
        <p:nvGrpSpPr>
          <p:cNvPr id="2" name="Group 25"/>
          <p:cNvGrpSpPr/>
          <p:nvPr/>
        </p:nvGrpSpPr>
        <p:grpSpPr>
          <a:xfrm>
            <a:off x="2514600" y="2743200"/>
            <a:ext cx="4953000" cy="3124200"/>
            <a:chOff x="2514600" y="2743200"/>
            <a:chExt cx="4953000" cy="3124200"/>
          </a:xfrm>
        </p:grpSpPr>
        <p:cxnSp>
          <p:nvCxnSpPr>
            <p:cNvPr id="16" name="Straight Arrow Connector 15"/>
            <p:cNvCxnSpPr/>
            <p:nvPr/>
          </p:nvCxnSpPr>
          <p:spPr>
            <a:xfrm flipH="1" flipV="1">
              <a:off x="2514600" y="2743200"/>
              <a:ext cx="4953000" cy="3124200"/>
            </a:xfrm>
            <a:prstGeom prst="straightConnector1">
              <a:avLst/>
            </a:prstGeom>
            <a:ln w="12700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999316">
              <a:off x="5638459" y="4509998"/>
              <a:ext cx="1219200" cy="523220"/>
            </a:xfrm>
            <a:prstGeom prst="rect">
              <a:avLst/>
            </a:prstGeom>
            <a:noFill/>
          </p:spPr>
          <p:txBody>
            <a:bodyPr wrap="square" rtlCol="0">
              <a:spAutoFit/>
            </a:bodyPr>
            <a:lstStyle/>
            <a:p>
              <a:pPr algn="ctr"/>
              <a:r>
                <a:rPr lang="en-US" sz="2800" b="1" dirty="0" smtClean="0">
                  <a:solidFill>
                    <a:srgbClr val="FF9900"/>
                  </a:solidFill>
                </a:rPr>
                <a:t>Need</a:t>
              </a:r>
              <a:endParaRPr lang="en-US" sz="2800" b="1" dirty="0">
                <a:solidFill>
                  <a:srgbClr val="FF9900"/>
                </a:solidFill>
              </a:endParaRPr>
            </a:p>
          </p:txBody>
        </p:sp>
      </p:grpSp>
      <p:sp>
        <p:nvSpPr>
          <p:cNvPr id="10" name="Rectangle 9"/>
          <p:cNvSpPr/>
          <p:nvPr/>
        </p:nvSpPr>
        <p:spPr>
          <a:xfrm>
            <a:off x="381000" y="6019800"/>
            <a:ext cx="2362200" cy="5334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Workers</a:t>
            </a:r>
            <a:endParaRPr lang="en-US" sz="2800" b="1" dirty="0">
              <a:solidFill>
                <a:srgbClr val="002060"/>
              </a:solidFill>
            </a:endParaRPr>
          </a:p>
        </p:txBody>
      </p:sp>
      <p:grpSp>
        <p:nvGrpSpPr>
          <p:cNvPr id="3" name="Group 26"/>
          <p:cNvGrpSpPr/>
          <p:nvPr/>
        </p:nvGrpSpPr>
        <p:grpSpPr>
          <a:xfrm>
            <a:off x="1828800" y="2743200"/>
            <a:ext cx="4495800" cy="3124200"/>
            <a:chOff x="1828800" y="2743200"/>
            <a:chExt cx="4495800" cy="3124200"/>
          </a:xfrm>
        </p:grpSpPr>
        <p:cxnSp>
          <p:nvCxnSpPr>
            <p:cNvPr id="6" name="Straight Arrow Connector 5"/>
            <p:cNvCxnSpPr/>
            <p:nvPr/>
          </p:nvCxnSpPr>
          <p:spPr>
            <a:xfrm flipH="1">
              <a:off x="1828800" y="2743200"/>
              <a:ext cx="4495800" cy="3124200"/>
            </a:xfrm>
            <a:prstGeom prst="straightConnector1">
              <a:avLst/>
            </a:prstGeom>
            <a:ln w="127000">
              <a:solidFill>
                <a:srgbClr val="00206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9372019">
              <a:off x="2320320" y="4505951"/>
              <a:ext cx="1219200" cy="523220"/>
            </a:xfrm>
            <a:prstGeom prst="rect">
              <a:avLst/>
            </a:prstGeom>
            <a:noFill/>
          </p:spPr>
          <p:txBody>
            <a:bodyPr wrap="square" rtlCol="0">
              <a:spAutoFit/>
            </a:bodyPr>
            <a:lstStyle/>
            <a:p>
              <a:pPr algn="ctr"/>
              <a:r>
                <a:rPr lang="en-US" sz="2800" b="1" dirty="0" smtClean="0">
                  <a:solidFill>
                    <a:srgbClr val="FF9900"/>
                  </a:solidFill>
                </a:rPr>
                <a:t>Need</a:t>
              </a:r>
              <a:endParaRPr lang="en-US" sz="2800" b="1" dirty="0">
                <a:solidFill>
                  <a:srgbClr val="FF9900"/>
                </a:solidFill>
              </a:endParaRPr>
            </a:p>
          </p:txBody>
        </p:sp>
      </p:grpSp>
      <p:cxnSp>
        <p:nvCxnSpPr>
          <p:cNvPr id="20" name="Straight Arrow Connector 19"/>
          <p:cNvCxnSpPr/>
          <p:nvPr/>
        </p:nvCxnSpPr>
        <p:spPr>
          <a:xfrm>
            <a:off x="914400" y="3048000"/>
            <a:ext cx="0" cy="2590800"/>
          </a:xfrm>
          <a:prstGeom prst="straightConnector1">
            <a:avLst/>
          </a:prstGeom>
          <a:ln w="190500">
            <a:solidFill>
              <a:srgbClr val="00206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696200" y="3200400"/>
            <a:ext cx="0" cy="2590800"/>
          </a:xfrm>
          <a:prstGeom prst="straightConnector1">
            <a:avLst/>
          </a:prstGeom>
          <a:ln w="190500">
            <a:solidFill>
              <a:srgbClr val="002060"/>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9144000" cy="1143000"/>
          </a:xfrm>
        </p:spPr>
        <p:txBody>
          <a:bodyPr/>
          <a:lstStyle/>
          <a:p>
            <a:pPr lvl="0" fontAlgn="auto">
              <a:spcAft>
                <a:spcPts val="0"/>
              </a:spcAft>
              <a:defRPr/>
            </a:pPr>
            <a:r>
              <a:rPr lang="en-US" dirty="0" smtClean="0">
                <a:cs typeface="Calibri" pitchFamily="34" charset="0"/>
              </a:rPr>
              <a:t>Jobs/Work Hours </a:t>
            </a:r>
            <a:br>
              <a:rPr lang="en-US" dirty="0" smtClean="0">
                <a:cs typeface="Calibri" pitchFamily="34" charset="0"/>
              </a:rPr>
            </a:br>
            <a:r>
              <a:rPr lang="en-US" dirty="0" smtClean="0">
                <a:cs typeface="Calibri" pitchFamily="34" charset="0"/>
              </a:rPr>
              <a:t>And Your Paycheck</a:t>
            </a:r>
            <a:endParaRPr lang="en-US" dirty="0">
              <a:cs typeface="Calibri" pitchFamily="34" charset="0"/>
            </a:endParaRPr>
          </a:p>
        </p:txBody>
      </p:sp>
      <p:sp>
        <p:nvSpPr>
          <p:cNvPr id="5" name="Content Placeholder 2"/>
          <p:cNvSpPr>
            <a:spLocks noGrp="1"/>
          </p:cNvSpPr>
          <p:nvPr>
            <p:ph sz="quarter" idx="1"/>
          </p:nvPr>
        </p:nvSpPr>
        <p:spPr>
          <a:xfrm>
            <a:off x="0" y="1600200"/>
            <a:ext cx="9144000" cy="1524000"/>
          </a:xfrm>
        </p:spPr>
        <p:txBody>
          <a:bodyPr>
            <a:normAutofit/>
          </a:bodyPr>
          <a:lstStyle/>
          <a:p>
            <a:pPr algn="ctr">
              <a:buNone/>
            </a:pPr>
            <a:endParaRPr lang="en-US" sz="800" dirty="0" smtClean="0"/>
          </a:p>
          <a:p>
            <a:pPr algn="ctr">
              <a:buNone/>
            </a:pPr>
            <a:r>
              <a:rPr lang="en-US" b="1" i="1" dirty="0" smtClean="0">
                <a:solidFill>
                  <a:srgbClr val="002060"/>
                </a:solidFill>
                <a:latin typeface="Calibri" pitchFamily="34" charset="0"/>
                <a:cs typeface="Calibri" pitchFamily="34" charset="0"/>
              </a:rPr>
              <a:t>Formula: </a:t>
            </a:r>
          </a:p>
          <a:p>
            <a:pPr algn="ctr">
              <a:buNone/>
            </a:pPr>
            <a:r>
              <a:rPr lang="en-US" b="1" i="1" dirty="0" smtClean="0">
                <a:solidFill>
                  <a:srgbClr val="002060"/>
                </a:solidFill>
                <a:latin typeface="Calibri" pitchFamily="34" charset="0"/>
                <a:cs typeface="Calibri" pitchFamily="34" charset="0"/>
              </a:rPr>
              <a:t>Job + Work hours x Pay rate = Paycheck</a:t>
            </a:r>
            <a:endParaRPr lang="en-US" b="1" i="1" dirty="0">
              <a:solidFill>
                <a:srgbClr val="002060"/>
              </a:solidFill>
              <a:latin typeface="Calibri" pitchFamily="34" charset="0"/>
              <a:cs typeface="Calibri" pitchFamily="34" charset="0"/>
            </a:endParaRPr>
          </a:p>
        </p:txBody>
      </p:sp>
      <p:pic>
        <p:nvPicPr>
          <p:cNvPr id="6" name="Picture 2" descr="http://www.hooverwebdesign.com/imagesa/kontera-check-payment.gif"/>
          <p:cNvPicPr>
            <a:picLocks noChangeAspect="1" noChangeArrowheads="1"/>
          </p:cNvPicPr>
          <p:nvPr/>
        </p:nvPicPr>
        <p:blipFill>
          <a:blip r:embed="rId3" cstate="print"/>
          <a:srcRect/>
          <a:stretch>
            <a:fillRect/>
          </a:stretch>
        </p:blipFill>
        <p:spPr bwMode="auto">
          <a:xfrm>
            <a:off x="2514600" y="3124200"/>
            <a:ext cx="4565446" cy="189547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52400"/>
            <a:ext cx="9144000" cy="1143000"/>
          </a:xfrm>
        </p:spPr>
        <p:txBody>
          <a:bodyPr/>
          <a:lstStyle/>
          <a:p>
            <a:pPr eaLnBrk="1" hangingPunct="1"/>
            <a:r>
              <a:rPr lang="en-US" dirty="0" smtClean="0"/>
              <a:t>Why Would a Contractor </a:t>
            </a:r>
            <a:br>
              <a:rPr lang="en-US" dirty="0" smtClean="0"/>
            </a:br>
            <a:r>
              <a:rPr lang="en-US" dirty="0" smtClean="0"/>
              <a:t>Go/Stay Union?</a:t>
            </a:r>
          </a:p>
        </p:txBody>
      </p:sp>
      <p:sp>
        <p:nvSpPr>
          <p:cNvPr id="6147" name="Rectangle 3"/>
          <p:cNvSpPr>
            <a:spLocks noGrp="1" noChangeArrowheads="1"/>
          </p:cNvSpPr>
          <p:nvPr>
            <p:ph type="body" sz="half" idx="1"/>
          </p:nvPr>
        </p:nvSpPr>
        <p:spPr>
          <a:xfrm>
            <a:off x="228600" y="1600200"/>
            <a:ext cx="8001000" cy="4525963"/>
          </a:xfrm>
        </p:spPr>
        <p:txBody>
          <a:bodyPr/>
          <a:lstStyle/>
          <a:p>
            <a:pPr>
              <a:buFont typeface="Wingdings" pitchFamily="2" charset="2"/>
              <a:buChar char="q"/>
            </a:pPr>
            <a:r>
              <a:rPr lang="en-US" sz="3200" dirty="0" smtClean="0">
                <a:solidFill>
                  <a:srgbClr val="002060"/>
                </a:solidFill>
              </a:rPr>
              <a:t>Access to quality workforce</a:t>
            </a:r>
          </a:p>
          <a:p>
            <a:pPr lvl="1"/>
            <a:r>
              <a:rPr lang="en-US" sz="2800" dirty="0" smtClean="0">
                <a:solidFill>
                  <a:srgbClr val="002060"/>
                </a:solidFill>
              </a:rPr>
              <a:t>Hiring hall, training center</a:t>
            </a:r>
          </a:p>
          <a:p>
            <a:pPr lvl="1"/>
            <a:endParaRPr lang="en-US" sz="2800" dirty="0" smtClean="0">
              <a:solidFill>
                <a:srgbClr val="002060"/>
              </a:solidFill>
            </a:endParaRPr>
          </a:p>
          <a:p>
            <a:pPr>
              <a:buFont typeface="Wingdings" pitchFamily="2" charset="2"/>
              <a:buChar char="q"/>
            </a:pPr>
            <a:r>
              <a:rPr lang="en-US" sz="3200" dirty="0" smtClean="0">
                <a:solidFill>
                  <a:srgbClr val="002060"/>
                </a:solidFill>
              </a:rPr>
              <a:t>Efficient administration of benefits</a:t>
            </a:r>
          </a:p>
          <a:p>
            <a:pPr lvl="1"/>
            <a:r>
              <a:rPr lang="en-US" sz="2800" dirty="0" smtClean="0">
                <a:solidFill>
                  <a:srgbClr val="002060"/>
                </a:solidFill>
              </a:rPr>
              <a:t>Pooled multi-employer funds</a:t>
            </a:r>
          </a:p>
          <a:p>
            <a:pPr lvl="1"/>
            <a:endParaRPr lang="en-US" sz="2800" dirty="0" smtClean="0">
              <a:solidFill>
                <a:srgbClr val="002060"/>
              </a:solidFill>
            </a:endParaRPr>
          </a:p>
          <a:p>
            <a:pPr>
              <a:buFont typeface="Wingdings" pitchFamily="2" charset="2"/>
              <a:buChar char="q"/>
            </a:pPr>
            <a:r>
              <a:rPr lang="en-US" sz="3200" dirty="0" smtClean="0">
                <a:solidFill>
                  <a:srgbClr val="002060"/>
                </a:solidFill>
              </a:rPr>
              <a:t>Ability to meet government standards</a:t>
            </a:r>
          </a:p>
          <a:p>
            <a:pPr lvl="1"/>
            <a:r>
              <a:rPr lang="en-US" sz="2800" dirty="0" smtClean="0">
                <a:solidFill>
                  <a:srgbClr val="002060"/>
                </a:solidFill>
              </a:rPr>
              <a:t>Unions prevent cutting corners</a:t>
            </a:r>
          </a:p>
          <a:p>
            <a:pPr eaLnBrk="1" hangingPunct="1">
              <a:buNone/>
            </a:pPr>
            <a:endParaRPr lang="en-US" sz="3200" dirty="0" smtClean="0">
              <a:solidFill>
                <a:srgbClr val="002060"/>
              </a:solidFill>
            </a:endParaRPr>
          </a:p>
          <a:p>
            <a:pPr eaLnBrk="1" hangingPunct="1"/>
            <a:endParaRPr lang="en-US" sz="3200" dirty="0" smtClean="0">
              <a:solidFill>
                <a:srgbClr val="002060"/>
              </a:solidFill>
            </a:endParaRPr>
          </a:p>
          <a:p>
            <a:pPr eaLnBrk="1" hangingPunct="1"/>
            <a:endParaRPr lang="en-US" sz="32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1143000"/>
          </a:xfrm>
        </p:spPr>
        <p:txBody>
          <a:bodyPr>
            <a:noAutofit/>
          </a:bodyPr>
          <a:lstStyle/>
          <a:p>
            <a:pPr eaLnBrk="1" hangingPunct="1"/>
            <a:r>
              <a:rPr lang="en-US" b="1" dirty="0" smtClean="0">
                <a:solidFill>
                  <a:srgbClr val="FF9900"/>
                </a:solidFill>
                <a:latin typeface="Arial" pitchFamily="34" charset="0"/>
                <a:cs typeface="Arial" pitchFamily="34" charset="0"/>
              </a:rPr>
              <a:t>What Laborers Can Do</a:t>
            </a:r>
            <a:br>
              <a:rPr lang="en-US" b="1" dirty="0" smtClean="0">
                <a:solidFill>
                  <a:srgbClr val="FF9900"/>
                </a:solidFill>
                <a:latin typeface="Arial" pitchFamily="34" charset="0"/>
                <a:cs typeface="Arial" pitchFamily="34" charset="0"/>
              </a:rPr>
            </a:br>
            <a:r>
              <a:rPr lang="en-US" b="1" dirty="0" smtClean="0">
                <a:solidFill>
                  <a:srgbClr val="FF9900"/>
                </a:solidFill>
                <a:latin typeface="Arial" pitchFamily="34" charset="0"/>
                <a:cs typeface="Arial" pitchFamily="34" charset="0"/>
              </a:rPr>
              <a:t> to Get More Work</a:t>
            </a:r>
          </a:p>
        </p:txBody>
      </p:sp>
      <p:sp>
        <p:nvSpPr>
          <p:cNvPr id="9" name="Content Placeholder 8"/>
          <p:cNvSpPr>
            <a:spLocks noGrp="1"/>
          </p:cNvSpPr>
          <p:nvPr>
            <p:ph sz="half" idx="1"/>
          </p:nvPr>
        </p:nvSpPr>
        <p:spPr>
          <a:xfrm>
            <a:off x="0" y="1600200"/>
            <a:ext cx="4495800" cy="4525963"/>
          </a:xfrm>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solidFill>
                  <a:srgbClr val="002060"/>
                </a:solidFill>
              </a:rPr>
              <a:t>Non-Union Scale $18/hour</a:t>
            </a:r>
            <a:endParaRPr lang="en-US" dirty="0">
              <a:solidFill>
                <a:srgbClr val="002060"/>
              </a:solidFill>
            </a:endParaRPr>
          </a:p>
        </p:txBody>
      </p:sp>
      <p:sp>
        <p:nvSpPr>
          <p:cNvPr id="10" name="Content Placeholder 9"/>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solidFill>
                  <a:srgbClr val="002060"/>
                </a:solidFill>
              </a:rPr>
              <a:t>Union Scale $50/hour</a:t>
            </a:r>
            <a:endParaRPr lang="en-US" dirty="0">
              <a:solidFill>
                <a:srgbClr val="002060"/>
              </a:solidFill>
            </a:endParaRPr>
          </a:p>
        </p:txBody>
      </p:sp>
      <p:pic>
        <p:nvPicPr>
          <p:cNvPr id="6148" name="Picture 4" descr="https://encrypted-tbn1.google.com/images?q=tbn:ANd9GcSD9j4iR8PZkgGPmYeWnMEET1kdWAqZQ09zhVIo5x_EvcNEBCVp0Q"/>
          <p:cNvPicPr>
            <a:picLocks noChangeAspect="1" noChangeArrowheads="1"/>
          </p:cNvPicPr>
          <p:nvPr/>
        </p:nvPicPr>
        <p:blipFill>
          <a:blip r:embed="rId3" cstate="print"/>
          <a:srcRect/>
          <a:stretch>
            <a:fillRect/>
          </a:stretch>
        </p:blipFill>
        <p:spPr bwMode="auto">
          <a:xfrm>
            <a:off x="5638800" y="1828800"/>
            <a:ext cx="1524000" cy="2379710"/>
          </a:xfrm>
          <a:prstGeom prst="rect">
            <a:avLst/>
          </a:prstGeom>
          <a:noFill/>
        </p:spPr>
      </p:pic>
      <p:sp>
        <p:nvSpPr>
          <p:cNvPr id="11" name="TextBox 10"/>
          <p:cNvSpPr txBox="1"/>
          <p:nvPr/>
        </p:nvSpPr>
        <p:spPr>
          <a:xfrm>
            <a:off x="0" y="5867400"/>
            <a:ext cx="9144000" cy="584775"/>
          </a:xfrm>
          <a:prstGeom prst="rect">
            <a:avLst/>
          </a:prstGeom>
          <a:noFill/>
        </p:spPr>
        <p:txBody>
          <a:bodyPr wrap="square" rtlCol="0">
            <a:spAutoFit/>
          </a:bodyPr>
          <a:lstStyle/>
          <a:p>
            <a:pPr algn="ctr"/>
            <a:r>
              <a:rPr lang="en-US" sz="3200" dirty="0" smtClean="0">
                <a:solidFill>
                  <a:srgbClr val="002060"/>
                </a:solidFill>
                <a:latin typeface="Arial" pitchFamily="34" charset="0"/>
                <a:cs typeface="Arial" pitchFamily="34" charset="0"/>
              </a:rPr>
              <a:t>Why Should a Contractor Hire You?</a:t>
            </a:r>
            <a:endParaRPr lang="en-US" sz="3200" dirty="0">
              <a:solidFill>
                <a:srgbClr val="002060"/>
              </a:solidFill>
              <a:latin typeface="Arial" pitchFamily="34" charset="0"/>
              <a:cs typeface="Arial" pitchFamily="34" charset="0"/>
            </a:endParaRPr>
          </a:p>
        </p:txBody>
      </p:sp>
      <p:pic>
        <p:nvPicPr>
          <p:cNvPr id="6150" name="Picture 6" descr="http://1.bp.blogspot.com/_VCkg6Ea1Kko/TITf8qu4DFI/AAAAAAAAKoo/krNK8_KdqFk/s1600/stupid-road-construction-workers.gif"/>
          <p:cNvPicPr>
            <a:picLocks noChangeAspect="1" noChangeArrowheads="1"/>
          </p:cNvPicPr>
          <p:nvPr/>
        </p:nvPicPr>
        <p:blipFill>
          <a:blip r:embed="rId4" cstate="print"/>
          <a:srcRect/>
          <a:stretch>
            <a:fillRect/>
          </a:stretch>
        </p:blipFill>
        <p:spPr bwMode="auto">
          <a:xfrm>
            <a:off x="762000" y="1752600"/>
            <a:ext cx="3276600" cy="243179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9787474">
            <a:off x="2161822" y="1993814"/>
            <a:ext cx="1066800" cy="400110"/>
          </a:xfrm>
          <a:prstGeom prst="rect">
            <a:avLst/>
          </a:prstGeom>
          <a:noFill/>
        </p:spPr>
        <p:txBody>
          <a:bodyPr wrap="square" rtlCol="0">
            <a:spAutoFit/>
          </a:bodyPr>
          <a:lstStyle/>
          <a:p>
            <a:r>
              <a:rPr lang="en-US" b="1" dirty="0" smtClean="0">
                <a:solidFill>
                  <a:srgbClr val="FF9900"/>
                </a:solidFill>
              </a:rPr>
              <a:t>Enact</a:t>
            </a:r>
            <a:endParaRPr lang="en-US" b="1" dirty="0">
              <a:solidFill>
                <a:srgbClr val="FF9900"/>
              </a:solidFill>
            </a:endParaRPr>
          </a:p>
        </p:txBody>
      </p:sp>
      <p:sp>
        <p:nvSpPr>
          <p:cNvPr id="6" name="TextBox 5"/>
          <p:cNvSpPr txBox="1"/>
          <p:nvPr/>
        </p:nvSpPr>
        <p:spPr>
          <a:xfrm rot="2191805">
            <a:off x="2540666" y="4439768"/>
            <a:ext cx="1066800" cy="400110"/>
          </a:xfrm>
          <a:prstGeom prst="rect">
            <a:avLst/>
          </a:prstGeom>
          <a:noFill/>
        </p:spPr>
        <p:txBody>
          <a:bodyPr wrap="square" rtlCol="0">
            <a:spAutoFit/>
          </a:bodyPr>
          <a:lstStyle/>
          <a:p>
            <a:pPr algn="r"/>
            <a:r>
              <a:rPr lang="en-US" b="1" dirty="0" smtClean="0">
                <a:solidFill>
                  <a:srgbClr val="FF9900"/>
                </a:solidFill>
              </a:rPr>
              <a:t>Elect</a:t>
            </a:r>
            <a:endParaRPr lang="en-US" b="1" dirty="0">
              <a:solidFill>
                <a:srgbClr val="FF9900"/>
              </a:solidFill>
            </a:endParaRPr>
          </a:p>
        </p:txBody>
      </p:sp>
      <p:sp>
        <p:nvSpPr>
          <p:cNvPr id="7" name="TextBox 6"/>
          <p:cNvSpPr txBox="1"/>
          <p:nvPr/>
        </p:nvSpPr>
        <p:spPr>
          <a:xfrm rot="1970866">
            <a:off x="5747437" y="1974425"/>
            <a:ext cx="1066800" cy="400110"/>
          </a:xfrm>
          <a:prstGeom prst="rect">
            <a:avLst/>
          </a:prstGeom>
          <a:noFill/>
        </p:spPr>
        <p:txBody>
          <a:bodyPr wrap="square" rtlCol="0">
            <a:spAutoFit/>
          </a:bodyPr>
          <a:lstStyle/>
          <a:p>
            <a:r>
              <a:rPr lang="en-US" b="1" dirty="0" smtClean="0">
                <a:solidFill>
                  <a:srgbClr val="FF9900"/>
                </a:solidFill>
              </a:rPr>
              <a:t>Create</a:t>
            </a:r>
            <a:endParaRPr lang="en-US" b="1" dirty="0">
              <a:solidFill>
                <a:srgbClr val="FF9900"/>
              </a:solidFill>
            </a:endParaRPr>
          </a:p>
        </p:txBody>
      </p:sp>
      <p:sp>
        <p:nvSpPr>
          <p:cNvPr id="8" name="TextBox 7"/>
          <p:cNvSpPr txBox="1"/>
          <p:nvPr/>
        </p:nvSpPr>
        <p:spPr>
          <a:xfrm rot="19373874">
            <a:off x="5748578" y="4336478"/>
            <a:ext cx="1228294" cy="400110"/>
          </a:xfrm>
          <a:prstGeom prst="rect">
            <a:avLst/>
          </a:prstGeom>
          <a:noFill/>
        </p:spPr>
        <p:txBody>
          <a:bodyPr wrap="square" rtlCol="0">
            <a:spAutoFit/>
          </a:bodyPr>
          <a:lstStyle/>
          <a:p>
            <a:pPr algn="r"/>
            <a:r>
              <a:rPr lang="en-US" b="1" dirty="0" smtClean="0">
                <a:solidFill>
                  <a:srgbClr val="FF9900"/>
                </a:solidFill>
              </a:rPr>
              <a:t>Employ</a:t>
            </a:r>
            <a:endParaRPr lang="en-US" b="1" dirty="0">
              <a:solidFill>
                <a:srgbClr val="FF9900"/>
              </a:solidFill>
            </a:endParaRPr>
          </a:p>
        </p:txBody>
      </p:sp>
      <p:sp>
        <p:nvSpPr>
          <p:cNvPr id="10" name="TextBox 9"/>
          <p:cNvSpPr txBox="1"/>
          <p:nvPr/>
        </p:nvSpPr>
        <p:spPr>
          <a:xfrm>
            <a:off x="2819400" y="2895600"/>
            <a:ext cx="3505200" cy="1569660"/>
          </a:xfrm>
          <a:prstGeom prst="rect">
            <a:avLst/>
          </a:prstGeom>
          <a:noFill/>
        </p:spPr>
        <p:txBody>
          <a:bodyPr wrap="square" rtlCol="0">
            <a:spAutoFit/>
          </a:bodyPr>
          <a:lstStyle/>
          <a:p>
            <a:pPr algn="ctr"/>
            <a:r>
              <a:rPr lang="en-US" sz="2400" b="1" dirty="0" smtClean="0">
                <a:solidFill>
                  <a:srgbClr val="002060"/>
                </a:solidFill>
              </a:rPr>
              <a:t>How </a:t>
            </a:r>
            <a:r>
              <a:rPr lang="en-US" sz="2400" b="1" i="1" dirty="0" smtClean="0">
                <a:solidFill>
                  <a:srgbClr val="002060"/>
                </a:solidFill>
              </a:rPr>
              <a:t>You</a:t>
            </a:r>
            <a:r>
              <a:rPr lang="en-US" sz="2400" b="1" dirty="0" smtClean="0">
                <a:solidFill>
                  <a:srgbClr val="002060"/>
                </a:solidFill>
              </a:rPr>
              <a:t> Influence Government Policy</a:t>
            </a:r>
          </a:p>
          <a:p>
            <a:pPr algn="ctr"/>
            <a:r>
              <a:rPr lang="en-US" sz="2400" b="1" dirty="0" smtClean="0">
                <a:solidFill>
                  <a:srgbClr val="002060"/>
                </a:solidFill>
              </a:rPr>
              <a:t>&amp; Control </a:t>
            </a:r>
            <a:r>
              <a:rPr lang="en-US" sz="2400" b="1" i="1" dirty="0" smtClean="0">
                <a:solidFill>
                  <a:srgbClr val="002060"/>
                </a:solidFill>
              </a:rPr>
              <a:t>Your</a:t>
            </a:r>
            <a:r>
              <a:rPr lang="en-US" sz="2400" b="1" dirty="0" smtClean="0">
                <a:solidFill>
                  <a:srgbClr val="002060"/>
                </a:solidFill>
              </a:rPr>
              <a:t> Own Job Market</a:t>
            </a:r>
            <a:endParaRPr lang="en-US" sz="2400" b="1" dirty="0">
              <a:solidFill>
                <a:srgbClr val="002060"/>
              </a:solidFill>
            </a:endParaRPr>
          </a:p>
        </p:txBody>
      </p:sp>
      <p:sp>
        <p:nvSpPr>
          <p:cNvPr id="9" name="Title 1"/>
          <p:cNvSpPr txBox="1">
            <a:spLocks/>
          </p:cNvSpPr>
          <p:nvPr/>
        </p:nvSpPr>
        <p:spPr bwMode="auto">
          <a:xfrm>
            <a:off x="228600" y="0"/>
            <a:ext cx="87630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914400" rtl="0" eaLnBrk="0" fontAlgn="auto" latinLnBrk="0" hangingPunct="0">
              <a:lnSpc>
                <a:spcPct val="100000"/>
              </a:lnSpc>
              <a:spcBef>
                <a:spcPct val="0"/>
              </a:spcBef>
              <a:spcAft>
                <a:spcPts val="0"/>
              </a:spcAft>
              <a:buClrTx/>
              <a:buSzTx/>
              <a:buFontTx/>
              <a:buNone/>
              <a:tabLst/>
              <a:defRPr/>
            </a:pPr>
            <a:endParaRPr kumimoji="0" lang="en-US" sz="4000" b="1" i="0" u="none" strike="noStrike" kern="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421648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74638"/>
            <a:ext cx="9144000" cy="1143000"/>
          </a:xfrm>
        </p:spPr>
        <p:txBody>
          <a:bodyPr/>
          <a:lstStyle/>
          <a:p>
            <a:pPr eaLnBrk="1" hangingPunct="1"/>
            <a:r>
              <a:rPr lang="en-US" dirty="0" smtClean="0"/>
              <a:t>Member Activities</a:t>
            </a:r>
          </a:p>
        </p:txBody>
      </p:sp>
      <p:sp>
        <p:nvSpPr>
          <p:cNvPr id="29699" name="Rectangle 3"/>
          <p:cNvSpPr>
            <a:spLocks noGrp="1" noChangeArrowheads="1"/>
          </p:cNvSpPr>
          <p:nvPr>
            <p:ph type="body" idx="1"/>
          </p:nvPr>
        </p:nvSpPr>
        <p:spPr/>
        <p:txBody>
          <a:bodyPr/>
          <a:lstStyle/>
          <a:p>
            <a:pPr eaLnBrk="1" hangingPunct="1">
              <a:lnSpc>
                <a:spcPct val="90000"/>
              </a:lnSpc>
              <a:buFont typeface="Wingdings" pitchFamily="2" charset="2"/>
              <a:buChar char="q"/>
            </a:pPr>
            <a:r>
              <a:rPr lang="en-US" dirty="0" smtClean="0"/>
              <a:t>Walk picket lines</a:t>
            </a:r>
          </a:p>
          <a:p>
            <a:pPr eaLnBrk="1" hangingPunct="1">
              <a:lnSpc>
                <a:spcPct val="90000"/>
              </a:lnSpc>
              <a:buFont typeface="Wingdings" pitchFamily="2" charset="2"/>
              <a:buChar char="q"/>
            </a:pPr>
            <a:endParaRPr lang="en-US" sz="1400" dirty="0" smtClean="0"/>
          </a:p>
          <a:p>
            <a:pPr eaLnBrk="1" hangingPunct="1">
              <a:lnSpc>
                <a:spcPct val="90000"/>
              </a:lnSpc>
              <a:buFont typeface="Wingdings" pitchFamily="2" charset="2"/>
              <a:buChar char="q"/>
            </a:pPr>
            <a:r>
              <a:rPr lang="en-US" dirty="0" smtClean="0"/>
              <a:t>Attend rallies</a:t>
            </a:r>
          </a:p>
          <a:p>
            <a:pPr eaLnBrk="1" hangingPunct="1">
              <a:lnSpc>
                <a:spcPct val="90000"/>
              </a:lnSpc>
              <a:buFont typeface="Wingdings" pitchFamily="2" charset="2"/>
              <a:buChar char="q"/>
            </a:pPr>
            <a:endParaRPr lang="en-US" sz="1400" dirty="0" smtClean="0"/>
          </a:p>
          <a:p>
            <a:pPr eaLnBrk="1" hangingPunct="1">
              <a:lnSpc>
                <a:spcPct val="90000"/>
              </a:lnSpc>
              <a:buFont typeface="Wingdings" pitchFamily="2" charset="2"/>
              <a:buChar char="q"/>
            </a:pPr>
            <a:r>
              <a:rPr lang="en-US" dirty="0" smtClean="0"/>
              <a:t>Get out the vote</a:t>
            </a:r>
          </a:p>
          <a:p>
            <a:pPr eaLnBrk="1" hangingPunct="1">
              <a:lnSpc>
                <a:spcPct val="90000"/>
              </a:lnSpc>
              <a:buFont typeface="Wingdings" pitchFamily="2" charset="2"/>
              <a:buChar char="q"/>
            </a:pPr>
            <a:endParaRPr lang="en-US" sz="1400" dirty="0" smtClean="0"/>
          </a:p>
          <a:p>
            <a:pPr eaLnBrk="1" hangingPunct="1">
              <a:lnSpc>
                <a:spcPct val="90000"/>
              </a:lnSpc>
              <a:buFont typeface="Wingdings" pitchFamily="2" charset="2"/>
              <a:buChar char="q"/>
            </a:pPr>
            <a:r>
              <a:rPr lang="en-US" dirty="0" smtClean="0"/>
              <a:t>Annual picnic</a:t>
            </a:r>
          </a:p>
          <a:p>
            <a:pPr eaLnBrk="1" hangingPunct="1">
              <a:lnSpc>
                <a:spcPct val="90000"/>
              </a:lnSpc>
              <a:buFont typeface="Wingdings" pitchFamily="2" charset="2"/>
              <a:buChar char="q"/>
            </a:pPr>
            <a:endParaRPr lang="en-US" sz="1400" dirty="0" smtClean="0"/>
          </a:p>
          <a:p>
            <a:pPr eaLnBrk="1" hangingPunct="1">
              <a:lnSpc>
                <a:spcPct val="90000"/>
              </a:lnSpc>
              <a:buFont typeface="Wingdings" pitchFamily="2" charset="2"/>
              <a:buChar char="q"/>
            </a:pPr>
            <a:r>
              <a:rPr lang="en-US" dirty="0" smtClean="0"/>
              <a:t>Christmas party</a:t>
            </a:r>
          </a:p>
          <a:p>
            <a:pPr eaLnBrk="1" hangingPunct="1">
              <a:lnSpc>
                <a:spcPct val="90000"/>
              </a:lnSpc>
              <a:buFont typeface="Wingdings" pitchFamily="2" charset="2"/>
              <a:buChar char="q"/>
            </a:pPr>
            <a:endParaRPr lang="en-US" sz="1600" dirty="0" smtClean="0"/>
          </a:p>
          <a:p>
            <a:pPr eaLnBrk="1" hangingPunct="1">
              <a:lnSpc>
                <a:spcPct val="90000"/>
              </a:lnSpc>
              <a:buFont typeface="Wingdings" pitchFamily="2" charset="2"/>
              <a:buChar char="q"/>
            </a:pPr>
            <a:r>
              <a:rPr lang="en-US" dirty="0" smtClean="0"/>
              <a:t>Etc</a:t>
            </a:r>
          </a:p>
        </p:txBody>
      </p:sp>
      <p:pic>
        <p:nvPicPr>
          <p:cNvPr id="29700" name="Picture 5" descr="2912823052_c77d71529c"/>
          <p:cNvPicPr>
            <a:picLocks noChangeAspect="1" noChangeArrowheads="1"/>
          </p:cNvPicPr>
          <p:nvPr/>
        </p:nvPicPr>
        <p:blipFill>
          <a:blip r:embed="rId3" cstate="print"/>
          <a:srcRect/>
          <a:stretch>
            <a:fillRect/>
          </a:stretch>
        </p:blipFill>
        <p:spPr bwMode="auto">
          <a:xfrm>
            <a:off x="4648200" y="1876425"/>
            <a:ext cx="449580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143000"/>
          </a:xfrm>
        </p:spPr>
        <p:txBody>
          <a:bodyPr/>
          <a:lstStyle/>
          <a:p>
            <a:pPr eaLnBrk="1" hangingPunct="1"/>
            <a:r>
              <a:rPr lang="en-US" dirty="0" smtClean="0"/>
              <a:t>Member Rights*</a:t>
            </a:r>
          </a:p>
        </p:txBody>
      </p:sp>
      <p:sp>
        <p:nvSpPr>
          <p:cNvPr id="30723" name="Rectangle 3"/>
          <p:cNvSpPr>
            <a:spLocks noGrp="1" noChangeArrowheads="1"/>
          </p:cNvSpPr>
          <p:nvPr>
            <p:ph type="body" idx="1"/>
          </p:nvPr>
        </p:nvSpPr>
        <p:spPr>
          <a:xfrm>
            <a:off x="228600" y="1295400"/>
            <a:ext cx="8915400" cy="4830763"/>
          </a:xfrm>
        </p:spPr>
        <p:txBody>
          <a:bodyPr/>
          <a:lstStyle/>
          <a:p>
            <a:pPr eaLnBrk="1" hangingPunct="1">
              <a:buFont typeface="Wingdings" pitchFamily="2" charset="2"/>
              <a:buChar char="q"/>
            </a:pPr>
            <a:r>
              <a:rPr lang="en-US" dirty="0" smtClean="0"/>
              <a:t>To participate in union activities</a:t>
            </a:r>
          </a:p>
          <a:p>
            <a:pPr eaLnBrk="1" hangingPunct="1">
              <a:buFont typeface="Wingdings" pitchFamily="2" charset="2"/>
              <a:buChar char="q"/>
            </a:pPr>
            <a:r>
              <a:rPr lang="en-US" dirty="0" smtClean="0"/>
              <a:t>Freedom of speech</a:t>
            </a:r>
          </a:p>
          <a:p>
            <a:pPr eaLnBrk="1" hangingPunct="1">
              <a:buFont typeface="Wingdings" pitchFamily="2" charset="2"/>
              <a:buChar char="q"/>
            </a:pPr>
            <a:r>
              <a:rPr lang="en-US" dirty="0" smtClean="0"/>
              <a:t>Set dues; authorize new spending</a:t>
            </a:r>
          </a:p>
          <a:p>
            <a:pPr eaLnBrk="1" hangingPunct="1">
              <a:buFont typeface="Wingdings" pitchFamily="2" charset="2"/>
              <a:buChar char="q"/>
            </a:pPr>
            <a:r>
              <a:rPr lang="en-US" dirty="0" smtClean="0"/>
              <a:t>To see your collective bargaining agreements</a:t>
            </a:r>
          </a:p>
          <a:p>
            <a:pPr eaLnBrk="1" hangingPunct="1">
              <a:buFont typeface="Wingdings" pitchFamily="2" charset="2"/>
              <a:buChar char="q"/>
            </a:pPr>
            <a:r>
              <a:rPr lang="en-US" dirty="0" smtClean="0"/>
              <a:t>To see union financial reports</a:t>
            </a:r>
          </a:p>
          <a:p>
            <a:pPr eaLnBrk="1" hangingPunct="1">
              <a:buFont typeface="Wingdings" pitchFamily="2" charset="2"/>
              <a:buChar char="q"/>
            </a:pPr>
            <a:r>
              <a:rPr lang="en-US" dirty="0" smtClean="0"/>
              <a:t>To elect union officials</a:t>
            </a:r>
          </a:p>
          <a:p>
            <a:pPr eaLnBrk="1" hangingPunct="1">
              <a:buFontTx/>
              <a:buNone/>
            </a:pPr>
            <a:endParaRPr lang="en-US" sz="2400" dirty="0" smtClean="0"/>
          </a:p>
          <a:p>
            <a:pPr eaLnBrk="1" hangingPunct="1">
              <a:buFontTx/>
              <a:buNone/>
            </a:pPr>
            <a:r>
              <a:rPr lang="en-US" sz="2400" dirty="0" smtClean="0"/>
              <a:t>* Not complete; see Uniform Local Union Constitution for details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43000"/>
          </a:xfrm>
        </p:spPr>
        <p:txBody>
          <a:bodyPr/>
          <a:lstStyle/>
          <a:p>
            <a:pPr eaLnBrk="1" hangingPunct="1"/>
            <a:r>
              <a:rPr lang="en-US" dirty="0" smtClean="0"/>
              <a:t>Member Responsibilities*</a:t>
            </a:r>
          </a:p>
        </p:txBody>
      </p:sp>
      <p:sp>
        <p:nvSpPr>
          <p:cNvPr id="31747" name="Rectangle 3"/>
          <p:cNvSpPr>
            <a:spLocks noGrp="1" noChangeArrowheads="1"/>
          </p:cNvSpPr>
          <p:nvPr>
            <p:ph type="body" idx="1"/>
          </p:nvPr>
        </p:nvSpPr>
        <p:spPr>
          <a:xfrm>
            <a:off x="228600" y="1219200"/>
            <a:ext cx="8915400" cy="4906963"/>
          </a:xfrm>
        </p:spPr>
        <p:txBody>
          <a:bodyPr/>
          <a:lstStyle/>
          <a:p>
            <a:pPr eaLnBrk="1" hangingPunct="1">
              <a:buFont typeface="Wingdings" pitchFamily="2" charset="2"/>
              <a:buChar char="q"/>
            </a:pPr>
            <a:r>
              <a:rPr lang="en-US" dirty="0" smtClean="0"/>
              <a:t>…To the Union</a:t>
            </a:r>
          </a:p>
          <a:p>
            <a:pPr lvl="1" eaLnBrk="1" hangingPunct="1"/>
            <a:r>
              <a:rPr lang="en-US" dirty="0" smtClean="0"/>
              <a:t>Attend union meetings</a:t>
            </a:r>
          </a:p>
          <a:p>
            <a:pPr lvl="1" eaLnBrk="1" hangingPunct="1"/>
            <a:r>
              <a:rPr lang="en-US" dirty="0" smtClean="0"/>
              <a:t>Attend union functions</a:t>
            </a:r>
          </a:p>
          <a:p>
            <a:pPr lvl="1" eaLnBrk="1" hangingPunct="1"/>
            <a:r>
              <a:rPr lang="en-US" dirty="0" smtClean="0"/>
              <a:t>Improve your skills</a:t>
            </a:r>
          </a:p>
          <a:p>
            <a:pPr lvl="1" eaLnBrk="1" hangingPunct="1"/>
            <a:r>
              <a:rPr lang="en-US" dirty="0" smtClean="0"/>
              <a:t>Provide constructive feedback</a:t>
            </a:r>
          </a:p>
          <a:p>
            <a:pPr lvl="1" eaLnBrk="1" hangingPunct="1"/>
            <a:r>
              <a:rPr lang="en-US" dirty="0" smtClean="0"/>
              <a:t>Maintain a unified front</a:t>
            </a:r>
          </a:p>
          <a:p>
            <a:pPr lvl="1" eaLnBrk="1" hangingPunct="1"/>
            <a:r>
              <a:rPr lang="en-US" dirty="0" smtClean="0"/>
              <a:t>Alert union reps of issues</a:t>
            </a:r>
          </a:p>
          <a:p>
            <a:pPr lvl="1" eaLnBrk="1" hangingPunct="1"/>
            <a:r>
              <a:rPr lang="en-US" dirty="0" smtClean="0"/>
              <a:t>Help out</a:t>
            </a:r>
          </a:p>
          <a:p>
            <a:pPr lvl="1" eaLnBrk="1" hangingPunct="1"/>
            <a:r>
              <a:rPr lang="en-US" dirty="0" smtClean="0"/>
              <a:t>Vote and encourage others to vote</a:t>
            </a:r>
          </a:p>
          <a:p>
            <a:pPr lvl="1" eaLnBrk="1" hangingPunct="1"/>
            <a:endParaRPr lang="en-US" dirty="0" smtClean="0"/>
          </a:p>
          <a:p>
            <a:pPr lvl="1" eaLnBrk="1" hangingPunct="1">
              <a:buFontTx/>
              <a:buNone/>
            </a:pPr>
            <a:r>
              <a:rPr lang="en-US" sz="2400" dirty="0" smtClean="0"/>
              <a:t>* Not complete; there’s lots more to do!!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Performance</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 Ensures members meet high standards</a:t>
            </a:r>
          </a:p>
          <a:p>
            <a:pPr>
              <a:buFont typeface="Wingdings" pitchFamily="2" charset="2"/>
              <a:buChar char="q"/>
            </a:pPr>
            <a:r>
              <a:rPr lang="en-US" dirty="0" smtClean="0"/>
              <a:t>Attracts contractors to use LIUNA labor</a:t>
            </a:r>
          </a:p>
          <a:p>
            <a:pPr>
              <a:buFont typeface="Wingdings" pitchFamily="2" charset="2"/>
              <a:buChar char="q"/>
            </a:pPr>
            <a:r>
              <a:rPr lang="en-US" dirty="0" smtClean="0"/>
              <a:t>Responsibilities to:</a:t>
            </a:r>
          </a:p>
          <a:p>
            <a:pPr lvl="1">
              <a:buFont typeface="Arial" pitchFamily="34" charset="0"/>
              <a:buChar char="–"/>
            </a:pPr>
            <a:r>
              <a:rPr lang="en-US" dirty="0" smtClean="0"/>
              <a:t>Maintain skills</a:t>
            </a:r>
          </a:p>
          <a:p>
            <a:pPr lvl="1">
              <a:buFont typeface="Arial" pitchFamily="34" charset="0"/>
              <a:buChar char="–"/>
            </a:pPr>
            <a:r>
              <a:rPr lang="en-US" dirty="0" smtClean="0"/>
              <a:t>“8” for “8”</a:t>
            </a:r>
          </a:p>
          <a:p>
            <a:pPr lvl="1">
              <a:buFont typeface="Arial" pitchFamily="34" charset="0"/>
              <a:buChar char="–"/>
            </a:pPr>
            <a:r>
              <a:rPr lang="en-US" dirty="0" smtClean="0"/>
              <a:t>Work safely</a:t>
            </a:r>
          </a:p>
          <a:p>
            <a:pPr lvl="1">
              <a:buFont typeface="Arial" pitchFamily="34" charset="0"/>
              <a:buChar char="–"/>
            </a:pPr>
            <a:r>
              <a:rPr lang="en-US" dirty="0" smtClean="0"/>
              <a:t>Be on time</a:t>
            </a:r>
          </a:p>
          <a:p>
            <a:pPr lvl="1">
              <a:buFont typeface="Arial" pitchFamily="34" charset="0"/>
              <a:buChar char="–"/>
            </a:pPr>
            <a:r>
              <a:rPr lang="en-US" dirty="0" smtClean="0"/>
              <a:t>More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143000"/>
          </a:xfrm>
        </p:spPr>
        <p:txBody>
          <a:bodyPr/>
          <a:lstStyle/>
          <a:p>
            <a:pPr eaLnBrk="1" hangingPunct="1"/>
            <a:r>
              <a:rPr lang="en-US" dirty="0" smtClean="0"/>
              <a:t>Member Workplace Responsibilities</a:t>
            </a:r>
          </a:p>
        </p:txBody>
      </p:sp>
      <p:sp>
        <p:nvSpPr>
          <p:cNvPr id="32771" name="Rectangle 3"/>
          <p:cNvSpPr>
            <a:spLocks noGrp="1" noChangeArrowheads="1"/>
          </p:cNvSpPr>
          <p:nvPr>
            <p:ph type="body" idx="1"/>
          </p:nvPr>
        </p:nvSpPr>
        <p:spPr>
          <a:xfrm>
            <a:off x="228600" y="1600200"/>
            <a:ext cx="8915400" cy="4525963"/>
          </a:xfrm>
        </p:spPr>
        <p:txBody>
          <a:bodyPr/>
          <a:lstStyle/>
          <a:p>
            <a:pPr eaLnBrk="1" hangingPunct="1">
              <a:buFontTx/>
              <a:buNone/>
            </a:pPr>
            <a:r>
              <a:rPr lang="en-US" b="1" i="1" dirty="0" smtClean="0"/>
              <a:t>All Union Members are judged by the</a:t>
            </a:r>
          </a:p>
          <a:p>
            <a:pPr eaLnBrk="1" hangingPunct="1">
              <a:buFontTx/>
              <a:buNone/>
            </a:pPr>
            <a:r>
              <a:rPr lang="en-US" b="1" i="1" dirty="0" smtClean="0"/>
              <a:t>actions of other union members: </a:t>
            </a:r>
          </a:p>
          <a:p>
            <a:pPr eaLnBrk="1" hangingPunct="1">
              <a:buFontTx/>
              <a:buNone/>
            </a:pPr>
            <a:endParaRPr lang="en-US" b="1" i="1" dirty="0" smtClean="0"/>
          </a:p>
          <a:p>
            <a:pPr eaLnBrk="1" hangingPunct="1">
              <a:buFont typeface="Wingdings" pitchFamily="2" charset="2"/>
              <a:buChar char="q"/>
            </a:pPr>
            <a:r>
              <a:rPr lang="en-US" dirty="0" smtClean="0"/>
              <a:t>Work performance</a:t>
            </a:r>
          </a:p>
          <a:p>
            <a:pPr eaLnBrk="1" hangingPunct="1">
              <a:buFont typeface="Wingdings" pitchFamily="2" charset="2"/>
              <a:buChar char="q"/>
            </a:pPr>
            <a:r>
              <a:rPr lang="en-US" dirty="0" smtClean="0"/>
              <a:t>Work ethic</a:t>
            </a:r>
          </a:p>
          <a:p>
            <a:pPr eaLnBrk="1" hangingPunct="1">
              <a:buFont typeface="Wingdings" pitchFamily="2" charset="2"/>
              <a:buChar char="q"/>
            </a:pPr>
            <a:r>
              <a:rPr lang="en-US" dirty="0" smtClean="0"/>
              <a:t>Fitness in body and mind </a:t>
            </a:r>
          </a:p>
          <a:p>
            <a:pPr eaLnBrk="1" hangingPunct="1">
              <a:buFontTx/>
              <a:buNone/>
            </a:pPr>
            <a:endParaRPr lang="en-US" dirty="0" smtClean="0"/>
          </a:p>
        </p:txBody>
      </p:sp>
      <p:pic>
        <p:nvPicPr>
          <p:cNvPr id="32772" name="Picture 5" descr="WorkEthic"/>
          <p:cNvPicPr>
            <a:picLocks noChangeAspect="1" noChangeArrowheads="1"/>
          </p:cNvPicPr>
          <p:nvPr/>
        </p:nvPicPr>
        <p:blipFill>
          <a:blip r:embed="rId3" cstate="print"/>
          <a:srcRect/>
          <a:stretch>
            <a:fillRect/>
          </a:stretch>
        </p:blipFill>
        <p:spPr bwMode="auto">
          <a:xfrm>
            <a:off x="5486400" y="2895600"/>
            <a:ext cx="3505200"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p:spPr>
        <p:txBody>
          <a:bodyPr/>
          <a:lstStyle/>
          <a:p>
            <a:pPr eaLnBrk="1" hangingPunct="1"/>
            <a:r>
              <a:rPr lang="en-US" dirty="0" smtClean="0"/>
              <a:t>Labor History </a:t>
            </a:r>
          </a:p>
        </p:txBody>
      </p:sp>
      <p:pic>
        <p:nvPicPr>
          <p:cNvPr id="7" name="Picture 4" descr="union14w"/>
          <p:cNvPicPr>
            <a:picLocks noChangeAspect="1" noChangeArrowheads="1"/>
          </p:cNvPicPr>
          <p:nvPr/>
        </p:nvPicPr>
        <p:blipFill>
          <a:blip r:embed="rId3" cstate="print"/>
          <a:srcRect/>
          <a:stretch>
            <a:fillRect/>
          </a:stretch>
        </p:blipFill>
        <p:spPr>
          <a:xfrm>
            <a:off x="1143000" y="1164208"/>
            <a:ext cx="6705600" cy="4498776"/>
          </a:xfrm>
          <a:prstGeom prst="rect">
            <a:avLst/>
          </a:prstGeom>
          <a:noFill/>
        </p:spPr>
      </p:pic>
      <p:sp>
        <p:nvSpPr>
          <p:cNvPr id="9" name="Text Box 5"/>
          <p:cNvSpPr txBox="1">
            <a:spLocks noChangeArrowheads="1"/>
          </p:cNvSpPr>
          <p:nvPr/>
        </p:nvSpPr>
        <p:spPr bwMode="auto">
          <a:xfrm>
            <a:off x="1143000" y="5715000"/>
            <a:ext cx="6705600" cy="307777"/>
          </a:xfrm>
          <a:prstGeom prst="rect">
            <a:avLst/>
          </a:prstGeom>
          <a:noFill/>
          <a:ln w="9525">
            <a:noFill/>
            <a:miter lim="800000"/>
            <a:headEnd/>
            <a:tailEnd/>
          </a:ln>
        </p:spPr>
        <p:txBody>
          <a:bodyPr wrap="square">
            <a:spAutoFit/>
          </a:bodyPr>
          <a:lstStyle/>
          <a:p>
            <a:pPr algn="ctr" eaLnBrk="0" hangingPunct="0">
              <a:spcBef>
                <a:spcPct val="50000"/>
              </a:spcBef>
            </a:pPr>
            <a:r>
              <a:rPr lang="en-US" sz="1400" b="1" dirty="0">
                <a:solidFill>
                  <a:schemeClr val="accent2"/>
                </a:solidFill>
                <a:latin typeface="Verdana" pitchFamily="34" charset="0"/>
              </a:rPr>
              <a:t>1886 - Haymarket Square in Chicago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143000"/>
          </a:xfrm>
        </p:spPr>
        <p:txBody>
          <a:bodyPr/>
          <a:lstStyle/>
          <a:p>
            <a:pPr eaLnBrk="1" hangingPunct="1"/>
            <a:r>
              <a:rPr lang="en-US" dirty="0" smtClean="0"/>
              <a:t>Wrap Up </a:t>
            </a:r>
          </a:p>
        </p:txBody>
      </p:sp>
      <p:sp>
        <p:nvSpPr>
          <p:cNvPr id="33795" name="Rectangle 3"/>
          <p:cNvSpPr>
            <a:spLocks noGrp="1" noChangeArrowheads="1"/>
          </p:cNvSpPr>
          <p:nvPr>
            <p:ph type="body" idx="1"/>
          </p:nvPr>
        </p:nvSpPr>
        <p:spPr>
          <a:xfrm>
            <a:off x="0" y="1371600"/>
            <a:ext cx="8915400" cy="4754563"/>
          </a:xfrm>
        </p:spPr>
        <p:txBody>
          <a:bodyPr/>
          <a:lstStyle/>
          <a:p>
            <a:pPr eaLnBrk="1" hangingPunct="1">
              <a:buFont typeface="Wingdings" pitchFamily="2" charset="2"/>
              <a:buChar char="q"/>
            </a:pPr>
            <a:r>
              <a:rPr lang="en-US" dirty="0" smtClean="0"/>
              <a:t>List one piece of information about the labor movement, LIUNA, or Local X that you learned in this session</a:t>
            </a:r>
          </a:p>
          <a:p>
            <a:pPr eaLnBrk="1" hangingPunct="1">
              <a:buFont typeface="Wingdings" pitchFamily="2" charset="2"/>
              <a:buChar char="q"/>
            </a:pPr>
            <a:endParaRPr lang="en-US" sz="2000" dirty="0" smtClean="0"/>
          </a:p>
          <a:p>
            <a:pPr eaLnBrk="1" hangingPunct="1">
              <a:buFont typeface="Wingdings" pitchFamily="2" charset="2"/>
              <a:buChar char="q"/>
            </a:pPr>
            <a:r>
              <a:rPr lang="en-US" dirty="0" smtClean="0"/>
              <a:t>What part of this session did you find most useful to you as a member of LIUNA Local X?</a:t>
            </a:r>
          </a:p>
        </p:txBody>
      </p:sp>
      <p:pic>
        <p:nvPicPr>
          <p:cNvPr id="33796" name="Picture 6" descr="10038_2_004X"/>
          <p:cNvPicPr>
            <a:picLocks noChangeAspect="1" noChangeArrowheads="1"/>
          </p:cNvPicPr>
          <p:nvPr/>
        </p:nvPicPr>
        <p:blipFill>
          <a:blip r:embed="rId3" cstate="print"/>
          <a:srcRect/>
          <a:stretch>
            <a:fillRect/>
          </a:stretch>
        </p:blipFill>
        <p:spPr bwMode="auto">
          <a:xfrm>
            <a:off x="0" y="4541838"/>
            <a:ext cx="4572000" cy="231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p:spPr>
        <p:txBody>
          <a:bodyPr/>
          <a:lstStyle/>
          <a:p>
            <a:pPr eaLnBrk="1" hangingPunct="1"/>
            <a:r>
              <a:rPr lang="en-US" dirty="0" smtClean="0"/>
              <a:t>What Comes to Mind?</a:t>
            </a:r>
          </a:p>
        </p:txBody>
      </p:sp>
      <p:sp>
        <p:nvSpPr>
          <p:cNvPr id="238595" name="Rectangle 3"/>
          <p:cNvSpPr>
            <a:spLocks noGrp="1" noChangeArrowheads="1"/>
          </p:cNvSpPr>
          <p:nvPr>
            <p:ph type="body" sz="half" idx="1"/>
          </p:nvPr>
        </p:nvSpPr>
        <p:spPr>
          <a:xfrm>
            <a:off x="228600" y="1143000"/>
            <a:ext cx="8915400" cy="2438400"/>
          </a:xfrm>
        </p:spPr>
        <p:txBody>
          <a:bodyPr/>
          <a:lstStyle/>
          <a:p>
            <a:pPr eaLnBrk="1" hangingPunct="1">
              <a:buFont typeface="Wingdings" pitchFamily="2" charset="2"/>
              <a:buChar char="q"/>
            </a:pPr>
            <a:r>
              <a:rPr lang="en-US" dirty="0" smtClean="0"/>
              <a:t>John D. Rockefeller</a:t>
            </a:r>
          </a:p>
          <a:p>
            <a:pPr eaLnBrk="1" hangingPunct="1">
              <a:buFont typeface="Wingdings" pitchFamily="2" charset="2"/>
              <a:buChar char="q"/>
            </a:pPr>
            <a:endParaRPr lang="en-US" sz="800" dirty="0" smtClean="0"/>
          </a:p>
          <a:p>
            <a:pPr eaLnBrk="1" hangingPunct="1">
              <a:buFont typeface="Wingdings" pitchFamily="2" charset="2"/>
              <a:buChar char="q"/>
            </a:pPr>
            <a:r>
              <a:rPr lang="en-US" dirty="0" smtClean="0"/>
              <a:t>Andrew Carnegie</a:t>
            </a:r>
          </a:p>
          <a:p>
            <a:pPr eaLnBrk="1" hangingPunct="1">
              <a:buFont typeface="Wingdings" pitchFamily="2" charset="2"/>
              <a:buChar char="q"/>
            </a:pPr>
            <a:endParaRPr lang="en-US" sz="800" dirty="0" smtClean="0"/>
          </a:p>
          <a:p>
            <a:pPr eaLnBrk="1" hangingPunct="1">
              <a:buFont typeface="Wingdings" pitchFamily="2" charset="2"/>
              <a:buChar char="q"/>
            </a:pPr>
            <a:r>
              <a:rPr lang="en-US" dirty="0" smtClean="0"/>
              <a:t>J.P. Morgan</a:t>
            </a:r>
          </a:p>
          <a:p>
            <a:pPr eaLnBrk="1" hangingPunct="1">
              <a:buFont typeface="Wingdings" pitchFamily="2" charset="2"/>
              <a:buChar char="§"/>
            </a:pPr>
            <a:endParaRPr lang="en-US" dirty="0" smtClean="0"/>
          </a:p>
        </p:txBody>
      </p:sp>
      <p:pic>
        <p:nvPicPr>
          <p:cNvPr id="238596" name="Picture 4" descr="robber%20barons"/>
          <p:cNvPicPr>
            <a:picLocks noGrp="1" noChangeAspect="1" noChangeArrowheads="1"/>
          </p:cNvPicPr>
          <p:nvPr>
            <p:ph sz="half" idx="2"/>
          </p:nvPr>
        </p:nvPicPr>
        <p:blipFill>
          <a:blip r:embed="rId3" cstate="print"/>
          <a:srcRect/>
          <a:stretch>
            <a:fillRect/>
          </a:stretch>
        </p:blipFill>
        <p:spPr>
          <a:xfrm>
            <a:off x="152400" y="3200400"/>
            <a:ext cx="8839200" cy="2819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59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85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Early Issues for Workers </a:t>
            </a:r>
            <a:br>
              <a:rPr lang="en-US" dirty="0" smtClean="0"/>
            </a:br>
            <a:r>
              <a:rPr lang="en-US" dirty="0" smtClean="0"/>
              <a:t>&amp; Their Unions </a:t>
            </a:r>
          </a:p>
        </p:txBody>
      </p:sp>
      <p:sp>
        <p:nvSpPr>
          <p:cNvPr id="240643" name="Rectangle 3"/>
          <p:cNvSpPr>
            <a:spLocks noGrp="1" noChangeArrowheads="1"/>
          </p:cNvSpPr>
          <p:nvPr>
            <p:ph type="body" sz="half" idx="1"/>
          </p:nvPr>
        </p:nvSpPr>
        <p:spPr>
          <a:xfrm>
            <a:off x="304800" y="1828800"/>
            <a:ext cx="4419600" cy="4800600"/>
          </a:xfrm>
        </p:spPr>
        <p:txBody>
          <a:bodyPr/>
          <a:lstStyle/>
          <a:p>
            <a:pPr eaLnBrk="1" hangingPunct="1">
              <a:lnSpc>
                <a:spcPct val="90000"/>
              </a:lnSpc>
              <a:buFont typeface="Wingdings" pitchFamily="2" charset="2"/>
              <a:buChar char="q"/>
            </a:pPr>
            <a:r>
              <a:rPr lang="en-US" sz="2800" dirty="0" smtClean="0"/>
              <a:t>Hours of work</a:t>
            </a:r>
          </a:p>
          <a:p>
            <a:pPr lvl="1" eaLnBrk="1" hangingPunct="1">
              <a:lnSpc>
                <a:spcPct val="90000"/>
              </a:lnSpc>
              <a:buFont typeface="Verdana" pitchFamily="34" charset="0"/>
              <a:buChar char="-"/>
            </a:pPr>
            <a:r>
              <a:rPr lang="en-US" sz="2400" dirty="0" smtClean="0"/>
              <a:t>8 hours/day</a:t>
            </a:r>
          </a:p>
          <a:p>
            <a:pPr lvl="1" eaLnBrk="1" hangingPunct="1">
              <a:lnSpc>
                <a:spcPct val="90000"/>
              </a:lnSpc>
              <a:buFont typeface="Verdana" pitchFamily="34" charset="0"/>
              <a:buChar char="-"/>
            </a:pPr>
            <a:endParaRPr lang="en-US" sz="2400" dirty="0" smtClean="0"/>
          </a:p>
          <a:p>
            <a:pPr eaLnBrk="1" hangingPunct="1">
              <a:lnSpc>
                <a:spcPct val="90000"/>
              </a:lnSpc>
              <a:buFont typeface="Wingdings" pitchFamily="2" charset="2"/>
              <a:buChar char="q"/>
            </a:pPr>
            <a:r>
              <a:rPr lang="en-US" sz="2800" dirty="0" smtClean="0"/>
              <a:t>Factory conditions</a:t>
            </a:r>
          </a:p>
          <a:p>
            <a:pPr eaLnBrk="1" hangingPunct="1">
              <a:lnSpc>
                <a:spcPct val="90000"/>
              </a:lnSpc>
              <a:buFont typeface="Wingdings" pitchFamily="2" charset="2"/>
              <a:buChar char="q"/>
            </a:pPr>
            <a:endParaRPr lang="en-US" sz="2400" dirty="0" smtClean="0"/>
          </a:p>
          <a:p>
            <a:pPr eaLnBrk="1" hangingPunct="1">
              <a:lnSpc>
                <a:spcPct val="90000"/>
              </a:lnSpc>
              <a:buFont typeface="Wingdings" pitchFamily="2" charset="2"/>
              <a:buChar char="q"/>
            </a:pPr>
            <a:r>
              <a:rPr lang="en-US" sz="2800" dirty="0" smtClean="0"/>
              <a:t>Child labor</a:t>
            </a:r>
          </a:p>
          <a:p>
            <a:pPr eaLnBrk="1" hangingPunct="1">
              <a:lnSpc>
                <a:spcPct val="90000"/>
              </a:lnSpc>
              <a:buFont typeface="Wingdings" pitchFamily="2" charset="2"/>
              <a:buChar char="q"/>
            </a:pPr>
            <a:endParaRPr lang="en-US" sz="2400" dirty="0" smtClean="0"/>
          </a:p>
          <a:p>
            <a:pPr eaLnBrk="1" hangingPunct="1">
              <a:lnSpc>
                <a:spcPct val="90000"/>
              </a:lnSpc>
              <a:buFont typeface="Wingdings" pitchFamily="2" charset="2"/>
              <a:buChar char="q"/>
            </a:pPr>
            <a:r>
              <a:rPr lang="en-US" sz="2800" dirty="0" smtClean="0"/>
              <a:t>Voting rights</a:t>
            </a:r>
          </a:p>
          <a:p>
            <a:pPr eaLnBrk="1" hangingPunct="1">
              <a:lnSpc>
                <a:spcPct val="90000"/>
              </a:lnSpc>
              <a:buFont typeface="Wingdings" pitchFamily="2" charset="2"/>
              <a:buChar char="q"/>
            </a:pPr>
            <a:endParaRPr lang="en-US" sz="2400" dirty="0" smtClean="0"/>
          </a:p>
          <a:p>
            <a:pPr eaLnBrk="1" hangingPunct="1">
              <a:lnSpc>
                <a:spcPct val="90000"/>
              </a:lnSpc>
              <a:buFont typeface="Wingdings" pitchFamily="2" charset="2"/>
              <a:buChar char="q"/>
            </a:pPr>
            <a:r>
              <a:rPr lang="en-US" sz="2800" dirty="0" smtClean="0"/>
              <a:t>Public Education</a:t>
            </a:r>
          </a:p>
        </p:txBody>
      </p:sp>
      <p:pic>
        <p:nvPicPr>
          <p:cNvPr id="240644" name="Picture 4" descr="wemournourloss"/>
          <p:cNvPicPr>
            <a:picLocks noGrp="1" noChangeAspect="1" noChangeArrowheads="1"/>
          </p:cNvPicPr>
          <p:nvPr>
            <p:ph sz="half" idx="2"/>
          </p:nvPr>
        </p:nvPicPr>
        <p:blipFill>
          <a:blip r:embed="rId3" cstate="print"/>
          <a:srcRect/>
          <a:stretch>
            <a:fillRect/>
          </a:stretch>
        </p:blipFill>
        <p:spPr>
          <a:xfrm>
            <a:off x="4572000" y="1611313"/>
            <a:ext cx="4343400" cy="3341687"/>
          </a:xfrm>
          <a:noFill/>
        </p:spPr>
      </p:pic>
      <p:sp>
        <p:nvSpPr>
          <p:cNvPr id="240645" name="Text Box 5"/>
          <p:cNvSpPr txBox="1">
            <a:spLocks noChangeArrowheads="1"/>
          </p:cNvSpPr>
          <p:nvPr/>
        </p:nvSpPr>
        <p:spPr bwMode="auto">
          <a:xfrm>
            <a:off x="4572000" y="4953000"/>
            <a:ext cx="4343400" cy="274638"/>
          </a:xfrm>
          <a:prstGeom prst="rect">
            <a:avLst/>
          </a:prstGeom>
          <a:noFill/>
          <a:ln w="9525">
            <a:noFill/>
            <a:miter lim="800000"/>
            <a:headEnd/>
            <a:tailEnd/>
          </a:ln>
        </p:spPr>
        <p:txBody>
          <a:bodyPr>
            <a:spAutoFit/>
          </a:bodyPr>
          <a:lstStyle/>
          <a:p>
            <a:pPr algn="ctr" eaLnBrk="0" hangingPunct="0">
              <a:spcBef>
                <a:spcPct val="50000"/>
              </a:spcBef>
            </a:pPr>
            <a:r>
              <a:rPr lang="en-US" sz="1200" b="1" dirty="0">
                <a:solidFill>
                  <a:schemeClr val="accent2"/>
                </a:solidFill>
                <a:latin typeface="Verdana" pitchFamily="34" charset="0"/>
              </a:rPr>
              <a:t>Mourners after Triangle Shirtwaist Factory fire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06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064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064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064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064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06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0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P spid="24064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28600"/>
            <a:ext cx="9144000" cy="1143000"/>
          </a:xfrm>
        </p:spPr>
        <p:txBody>
          <a:bodyPr/>
          <a:lstStyle/>
          <a:p>
            <a:pPr eaLnBrk="1" hangingPunct="1"/>
            <a:r>
              <a:rPr lang="en-US" dirty="0" smtClean="0"/>
              <a:t>Consequences of </a:t>
            </a:r>
            <a:br>
              <a:rPr lang="en-US" dirty="0" smtClean="0"/>
            </a:br>
            <a:r>
              <a:rPr lang="en-US" dirty="0" smtClean="0"/>
              <a:t>Union Activity</a:t>
            </a:r>
          </a:p>
        </p:txBody>
      </p:sp>
      <p:sp>
        <p:nvSpPr>
          <p:cNvPr id="242691" name="Text Box 3"/>
          <p:cNvSpPr txBox="1">
            <a:spLocks noChangeArrowheads="1"/>
          </p:cNvSpPr>
          <p:nvPr/>
        </p:nvSpPr>
        <p:spPr bwMode="auto">
          <a:xfrm>
            <a:off x="0" y="5638800"/>
            <a:ext cx="9144000" cy="476250"/>
          </a:xfrm>
          <a:prstGeom prst="rect">
            <a:avLst/>
          </a:prstGeom>
          <a:noFill/>
          <a:ln w="9525">
            <a:noFill/>
            <a:miter lim="800000"/>
            <a:headEnd/>
            <a:tailEnd/>
          </a:ln>
        </p:spPr>
        <p:txBody>
          <a:bodyPr>
            <a:spAutoFit/>
          </a:bodyPr>
          <a:lstStyle/>
          <a:p>
            <a:pPr algn="ctr">
              <a:lnSpc>
                <a:spcPct val="90000"/>
              </a:lnSpc>
              <a:spcBef>
                <a:spcPct val="20000"/>
              </a:spcBef>
              <a:buClr>
                <a:schemeClr val="tx2"/>
              </a:buClr>
              <a:buSzPct val="70000"/>
              <a:buFont typeface="Wingdings" pitchFamily="2" charset="2"/>
              <a:buNone/>
            </a:pPr>
            <a:r>
              <a:rPr lang="en-US" sz="2800" dirty="0">
                <a:solidFill>
                  <a:schemeClr val="accent2"/>
                </a:solidFill>
                <a:latin typeface="Verdana" pitchFamily="34" charset="0"/>
              </a:rPr>
              <a:t>No permissible labor law until 1935</a:t>
            </a:r>
          </a:p>
        </p:txBody>
      </p:sp>
      <p:sp>
        <p:nvSpPr>
          <p:cNvPr id="242693" name="Text Box 5"/>
          <p:cNvSpPr txBox="1">
            <a:spLocks noChangeArrowheads="1"/>
          </p:cNvSpPr>
          <p:nvPr/>
        </p:nvSpPr>
        <p:spPr bwMode="auto">
          <a:xfrm>
            <a:off x="5410200" y="5105400"/>
            <a:ext cx="2895600" cy="304800"/>
          </a:xfrm>
          <a:prstGeom prst="rect">
            <a:avLst/>
          </a:prstGeom>
          <a:noFill/>
          <a:ln w="9525">
            <a:noFill/>
            <a:miter lim="800000"/>
            <a:headEnd/>
            <a:tailEnd/>
          </a:ln>
        </p:spPr>
        <p:txBody>
          <a:bodyPr wrap="square">
            <a:spAutoFit/>
          </a:bodyPr>
          <a:lstStyle/>
          <a:p>
            <a:pPr algn="ctr" eaLnBrk="0" hangingPunct="0">
              <a:spcBef>
                <a:spcPct val="50000"/>
              </a:spcBef>
            </a:pPr>
            <a:r>
              <a:rPr lang="en-US" sz="1400" b="1" dirty="0" smtClean="0">
                <a:solidFill>
                  <a:schemeClr val="accent2"/>
                </a:solidFill>
                <a:latin typeface="Verdana" pitchFamily="34" charset="0"/>
              </a:rPr>
              <a:t>Ludlow Massacre Memorial</a:t>
            </a:r>
            <a:endParaRPr lang="en-US" sz="1400" b="1" dirty="0">
              <a:solidFill>
                <a:schemeClr val="accent2"/>
              </a:solidFill>
              <a:latin typeface="Verdana" pitchFamily="34" charset="0"/>
            </a:endParaRPr>
          </a:p>
        </p:txBody>
      </p:sp>
      <p:sp>
        <p:nvSpPr>
          <p:cNvPr id="242694" name="Rectangle 6"/>
          <p:cNvSpPr>
            <a:spLocks noGrp="1" noChangeArrowheads="1"/>
          </p:cNvSpPr>
          <p:nvPr>
            <p:ph type="body" sz="half" idx="1"/>
          </p:nvPr>
        </p:nvSpPr>
        <p:spPr>
          <a:xfrm>
            <a:off x="381000" y="1371600"/>
            <a:ext cx="4568825" cy="4495800"/>
          </a:xfrm>
        </p:spPr>
        <p:txBody>
          <a:bodyPr/>
          <a:lstStyle/>
          <a:p>
            <a:pPr eaLnBrk="1" hangingPunct="1">
              <a:buFont typeface="Wingdings" pitchFamily="2" charset="2"/>
              <a:buChar char="q"/>
            </a:pPr>
            <a:r>
              <a:rPr lang="en-US" sz="2800" dirty="0" smtClean="0"/>
              <a:t>Fired</a:t>
            </a:r>
          </a:p>
          <a:p>
            <a:pPr eaLnBrk="1" hangingPunct="1">
              <a:buFont typeface="Wingdings" pitchFamily="2" charset="2"/>
              <a:buChar char="q"/>
            </a:pPr>
            <a:endParaRPr lang="en-US" sz="1000" dirty="0" smtClean="0"/>
          </a:p>
          <a:p>
            <a:pPr eaLnBrk="1" hangingPunct="1">
              <a:buFont typeface="Wingdings" pitchFamily="2" charset="2"/>
              <a:buChar char="q"/>
            </a:pPr>
            <a:r>
              <a:rPr lang="en-US" sz="2800" dirty="0" smtClean="0"/>
              <a:t>Blackballed</a:t>
            </a:r>
          </a:p>
          <a:p>
            <a:pPr eaLnBrk="1" hangingPunct="1">
              <a:buFont typeface="Wingdings" pitchFamily="2" charset="2"/>
              <a:buChar char="q"/>
            </a:pPr>
            <a:endParaRPr lang="en-US" sz="1000" dirty="0" smtClean="0"/>
          </a:p>
          <a:p>
            <a:pPr eaLnBrk="1" hangingPunct="1">
              <a:buFont typeface="Wingdings" pitchFamily="2" charset="2"/>
              <a:buChar char="q"/>
            </a:pPr>
            <a:r>
              <a:rPr lang="en-US" sz="2800" dirty="0" smtClean="0"/>
              <a:t>Run out of town</a:t>
            </a:r>
          </a:p>
          <a:p>
            <a:pPr eaLnBrk="1" hangingPunct="1">
              <a:buFont typeface="Wingdings" pitchFamily="2" charset="2"/>
              <a:buChar char="q"/>
            </a:pPr>
            <a:endParaRPr lang="en-US" sz="1000" dirty="0" smtClean="0"/>
          </a:p>
          <a:p>
            <a:pPr eaLnBrk="1" hangingPunct="1">
              <a:buFont typeface="Wingdings" pitchFamily="2" charset="2"/>
              <a:buChar char="q"/>
            </a:pPr>
            <a:r>
              <a:rPr lang="en-US" sz="2800" dirty="0" smtClean="0"/>
              <a:t>Arrested</a:t>
            </a:r>
          </a:p>
          <a:p>
            <a:pPr eaLnBrk="1" hangingPunct="1">
              <a:buFont typeface="Wingdings" pitchFamily="2" charset="2"/>
              <a:buChar char="q"/>
            </a:pPr>
            <a:endParaRPr lang="en-US" sz="1000" dirty="0" smtClean="0"/>
          </a:p>
          <a:p>
            <a:pPr eaLnBrk="1" hangingPunct="1">
              <a:buFont typeface="Wingdings" pitchFamily="2" charset="2"/>
              <a:buChar char="q"/>
            </a:pPr>
            <a:r>
              <a:rPr lang="en-US" sz="2800" dirty="0" smtClean="0"/>
              <a:t>Fined</a:t>
            </a:r>
          </a:p>
          <a:p>
            <a:pPr eaLnBrk="1" hangingPunct="1">
              <a:buFont typeface="Wingdings" pitchFamily="2" charset="2"/>
              <a:buChar char="q"/>
            </a:pPr>
            <a:endParaRPr lang="en-US" sz="1000" dirty="0" smtClean="0"/>
          </a:p>
          <a:p>
            <a:pPr eaLnBrk="1" hangingPunct="1">
              <a:buFont typeface="Wingdings" pitchFamily="2" charset="2"/>
              <a:buChar char="q"/>
            </a:pPr>
            <a:r>
              <a:rPr lang="en-US" sz="2800" dirty="0" smtClean="0"/>
              <a:t>Killed</a:t>
            </a:r>
          </a:p>
          <a:p>
            <a:pPr eaLnBrk="1" hangingPunct="1">
              <a:buFont typeface="Wingdings" pitchFamily="2" charset="2"/>
              <a:buChar char="§"/>
            </a:pPr>
            <a:endParaRPr lang="en-US" sz="2800" dirty="0" smtClean="0"/>
          </a:p>
          <a:p>
            <a:pPr eaLnBrk="1" hangingPunct="1">
              <a:buFont typeface="Wingdings" pitchFamily="2" charset="2"/>
              <a:buChar char="§"/>
            </a:pPr>
            <a:endParaRPr lang="en-US" sz="2800" dirty="0" smtClean="0"/>
          </a:p>
        </p:txBody>
      </p:sp>
      <p:pic>
        <p:nvPicPr>
          <p:cNvPr id="10250" name="Picture 10" descr="File:Ludlow Monument Cropped.jpg">
            <a:hlinkClick r:id="rId3"/>
          </p:cNvPr>
          <p:cNvPicPr>
            <a:picLocks noChangeAspect="1" noChangeArrowheads="1"/>
          </p:cNvPicPr>
          <p:nvPr/>
        </p:nvPicPr>
        <p:blipFill>
          <a:blip r:embed="rId4" cstate="print"/>
          <a:srcRect/>
          <a:stretch>
            <a:fillRect/>
          </a:stretch>
        </p:blipFill>
        <p:spPr bwMode="auto">
          <a:xfrm>
            <a:off x="5715000" y="1649341"/>
            <a:ext cx="2209800" cy="34560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26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26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26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269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269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2694">
                                            <p:txEl>
                                              <p:pRg st="10" end="10"/>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24269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42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utoUpdateAnimBg="0"/>
      <p:bldP spid="242693" grpId="0" autoUpdateAnimBg="0"/>
      <p:bldP spid="2426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1143000"/>
          </a:xfrm>
        </p:spPr>
        <p:txBody>
          <a:bodyPr/>
          <a:lstStyle/>
          <a:p>
            <a:pPr eaLnBrk="1" hangingPunct="1"/>
            <a:r>
              <a:rPr lang="en-US" dirty="0" smtClean="0"/>
              <a:t>Workers Right to Form Unions</a:t>
            </a:r>
          </a:p>
        </p:txBody>
      </p:sp>
      <p:sp>
        <p:nvSpPr>
          <p:cNvPr id="11267" name="Rectangle 3"/>
          <p:cNvSpPr>
            <a:spLocks noGrp="1" noChangeArrowheads="1"/>
          </p:cNvSpPr>
          <p:nvPr>
            <p:ph type="body" idx="1"/>
          </p:nvPr>
        </p:nvSpPr>
        <p:spPr>
          <a:xfrm>
            <a:off x="228600" y="1600200"/>
            <a:ext cx="8915400" cy="4525963"/>
          </a:xfrm>
        </p:spPr>
        <p:txBody>
          <a:bodyPr/>
          <a:lstStyle/>
          <a:p>
            <a:pPr eaLnBrk="1" hangingPunct="1">
              <a:buFont typeface="Wingdings" pitchFamily="2" charset="2"/>
              <a:buChar char="q"/>
            </a:pPr>
            <a:r>
              <a:rPr lang="en-US" b="1" dirty="0" smtClean="0"/>
              <a:t>National Labor Relations Act</a:t>
            </a:r>
            <a:r>
              <a:rPr lang="en-US" dirty="0" smtClean="0"/>
              <a:t> 1935***</a:t>
            </a:r>
          </a:p>
          <a:p>
            <a:pPr lvl="1" eaLnBrk="1" hangingPunct="1">
              <a:buFont typeface="Wingdings" pitchFamily="2" charset="2"/>
              <a:buChar char="q"/>
            </a:pPr>
            <a:r>
              <a:rPr lang="en-US" dirty="0" smtClean="0"/>
              <a:t>Workers have the right to form a union</a:t>
            </a:r>
          </a:p>
          <a:p>
            <a:pPr lvl="1" eaLnBrk="1" hangingPunct="1">
              <a:buFont typeface="Wingdings" pitchFamily="2" charset="2"/>
              <a:buChar char="q"/>
            </a:pPr>
            <a:r>
              <a:rPr lang="en-US" dirty="0" smtClean="0"/>
              <a:t>Select a representative of their choosing</a:t>
            </a:r>
          </a:p>
          <a:p>
            <a:pPr lvl="2" eaLnBrk="1" hangingPunct="1">
              <a:buFont typeface="Wingdings" pitchFamily="2" charset="2"/>
              <a:buChar char="q"/>
            </a:pPr>
            <a:r>
              <a:rPr lang="en-US" dirty="0" smtClean="0"/>
              <a:t>For purposes of bargaining collectively with their employer</a:t>
            </a:r>
          </a:p>
          <a:p>
            <a:pPr lvl="2" eaLnBrk="1" hangingPunct="1">
              <a:buFont typeface="Wingdings" pitchFamily="2" charset="2"/>
              <a:buChar char="q"/>
            </a:pPr>
            <a:r>
              <a:rPr lang="en-US" dirty="0" smtClean="0"/>
              <a:t>About their wages, hours and conditions of employment</a:t>
            </a:r>
          </a:p>
          <a:p>
            <a:pPr eaLnBrk="1" hangingPunct="1"/>
            <a:r>
              <a:rPr lang="en-US" sz="2000" b="1" i="1" dirty="0" smtClean="0"/>
              <a:t>*** but employers violate this right routinely with little to no penalties.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1143000"/>
          </a:xfrm>
        </p:spPr>
        <p:txBody>
          <a:bodyPr/>
          <a:lstStyle/>
          <a:p>
            <a:pPr eaLnBrk="1" hangingPunct="1"/>
            <a:r>
              <a:rPr lang="en-US" dirty="0" smtClean="0"/>
              <a:t>What are these?  </a:t>
            </a:r>
            <a:br>
              <a:rPr lang="en-US" dirty="0" smtClean="0"/>
            </a:br>
            <a:r>
              <a:rPr lang="en-US" dirty="0" smtClean="0"/>
              <a:t>Where did they come from?</a:t>
            </a:r>
          </a:p>
        </p:txBody>
      </p:sp>
      <p:sp>
        <p:nvSpPr>
          <p:cNvPr id="12291" name="Rectangle 3"/>
          <p:cNvSpPr>
            <a:spLocks noGrp="1" noChangeArrowheads="1"/>
          </p:cNvSpPr>
          <p:nvPr>
            <p:ph type="body" idx="1"/>
          </p:nvPr>
        </p:nvSpPr>
        <p:spPr>
          <a:xfrm>
            <a:off x="228600" y="1447800"/>
            <a:ext cx="8915400" cy="5410200"/>
          </a:xfrm>
        </p:spPr>
        <p:txBody>
          <a:bodyPr/>
          <a:lstStyle/>
          <a:p>
            <a:pPr eaLnBrk="1" hangingPunct="1">
              <a:lnSpc>
                <a:spcPct val="90000"/>
              </a:lnSpc>
              <a:buFont typeface="Wingdings" pitchFamily="2" charset="2"/>
              <a:buChar char="q"/>
            </a:pPr>
            <a:r>
              <a:rPr lang="en-US" sz="2800" dirty="0" smtClean="0"/>
              <a:t>Social Security </a:t>
            </a:r>
          </a:p>
          <a:p>
            <a:pPr lvl="1" eaLnBrk="1" hangingPunct="1">
              <a:lnSpc>
                <a:spcPct val="90000"/>
              </a:lnSpc>
            </a:pPr>
            <a:r>
              <a:rPr lang="en-US" sz="2400" dirty="0" smtClean="0"/>
              <a:t>retirement and disability income</a:t>
            </a:r>
          </a:p>
          <a:p>
            <a:pPr eaLnBrk="1" hangingPunct="1">
              <a:lnSpc>
                <a:spcPct val="90000"/>
              </a:lnSpc>
              <a:buFont typeface="Wingdings" pitchFamily="2" charset="2"/>
              <a:buChar char="q"/>
            </a:pPr>
            <a:r>
              <a:rPr lang="en-US" sz="2800" dirty="0" smtClean="0"/>
              <a:t>Medicare and Medicaid</a:t>
            </a:r>
          </a:p>
          <a:p>
            <a:pPr lvl="1" eaLnBrk="1" hangingPunct="1">
              <a:lnSpc>
                <a:spcPct val="90000"/>
              </a:lnSpc>
            </a:pPr>
            <a:r>
              <a:rPr lang="en-US" sz="2400" dirty="0" smtClean="0"/>
              <a:t>health insurance for the elderly and poor</a:t>
            </a:r>
          </a:p>
          <a:p>
            <a:pPr eaLnBrk="1" hangingPunct="1">
              <a:lnSpc>
                <a:spcPct val="90000"/>
              </a:lnSpc>
              <a:buFont typeface="Wingdings" pitchFamily="2" charset="2"/>
              <a:buChar char="q"/>
            </a:pPr>
            <a:r>
              <a:rPr lang="en-US" sz="2800" dirty="0" smtClean="0"/>
              <a:t>Unemployment Insurance</a:t>
            </a:r>
          </a:p>
          <a:p>
            <a:pPr eaLnBrk="1" hangingPunct="1">
              <a:lnSpc>
                <a:spcPct val="90000"/>
              </a:lnSpc>
              <a:buFont typeface="Wingdings" pitchFamily="2" charset="2"/>
              <a:buChar char="q"/>
            </a:pPr>
            <a:r>
              <a:rPr lang="en-US" sz="2800" dirty="0" smtClean="0"/>
              <a:t>Minimum Wage; Overtime after 40 hours</a:t>
            </a:r>
          </a:p>
          <a:p>
            <a:pPr eaLnBrk="1" hangingPunct="1">
              <a:lnSpc>
                <a:spcPct val="90000"/>
              </a:lnSpc>
              <a:buFont typeface="Wingdings" pitchFamily="2" charset="2"/>
              <a:buChar char="q"/>
            </a:pPr>
            <a:r>
              <a:rPr lang="en-US" sz="2800" dirty="0" smtClean="0"/>
              <a:t>Equal Employment non-discrimination laws </a:t>
            </a:r>
          </a:p>
          <a:p>
            <a:pPr lvl="1" eaLnBrk="1" hangingPunct="1">
              <a:lnSpc>
                <a:spcPct val="90000"/>
              </a:lnSpc>
            </a:pPr>
            <a:r>
              <a:rPr lang="en-US" sz="2400" dirty="0" smtClean="0"/>
              <a:t>Civil Rights Act 1964</a:t>
            </a:r>
          </a:p>
          <a:p>
            <a:pPr eaLnBrk="1" hangingPunct="1">
              <a:lnSpc>
                <a:spcPct val="90000"/>
              </a:lnSpc>
              <a:buFont typeface="Wingdings" pitchFamily="2" charset="2"/>
              <a:buChar char="q"/>
            </a:pPr>
            <a:r>
              <a:rPr lang="en-US" sz="2800" dirty="0" smtClean="0"/>
              <a:t>Workplace safety and health standards (OSHA)</a:t>
            </a:r>
          </a:p>
          <a:p>
            <a:pPr eaLnBrk="1" hangingPunct="1">
              <a:lnSpc>
                <a:spcPct val="90000"/>
              </a:lnSpc>
              <a:buFont typeface="Wingdings" pitchFamily="2" charset="2"/>
              <a:buChar char="q"/>
            </a:pPr>
            <a:r>
              <a:rPr lang="en-US" sz="2800" dirty="0" smtClean="0"/>
              <a:t>Family Medical Leave Act</a:t>
            </a:r>
          </a:p>
          <a:p>
            <a:pPr eaLnBrk="1" hangingPunct="1">
              <a:lnSpc>
                <a:spcPct val="90000"/>
              </a:lnSpc>
              <a:buFont typeface="Wingdings" pitchFamily="2" charset="2"/>
              <a:buChar char="q"/>
            </a:pPr>
            <a:r>
              <a:rPr lang="en-US" sz="2800" dirty="0" smtClean="0"/>
              <a:t>Americans with Disabilities Act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UNA">
  <a:themeElements>
    <a:clrScheme name="LIU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U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U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U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U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U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U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U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U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U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U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U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U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U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IUNA">
  <a:themeElements>
    <a:clrScheme name="LIU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U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U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U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U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U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U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U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U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U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U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U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U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U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4954</TotalTime>
  <Words>3716</Words>
  <Application>Microsoft Office PowerPoint</Application>
  <PresentationFormat>On-screen Show (4:3)</PresentationFormat>
  <Paragraphs>599</Paragraphs>
  <Slides>40</Slides>
  <Notes>40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9" baseType="lpstr">
      <vt:lpstr>Arial</vt:lpstr>
      <vt:lpstr>Arial Narrow</vt:lpstr>
      <vt:lpstr>Calibri</vt:lpstr>
      <vt:lpstr>Times New Roman</vt:lpstr>
      <vt:lpstr>Verdana</vt:lpstr>
      <vt:lpstr>Wingdings</vt:lpstr>
      <vt:lpstr>LIUNA</vt:lpstr>
      <vt:lpstr>1_LIUNA</vt:lpstr>
      <vt:lpstr>Worksheet</vt:lpstr>
      <vt:lpstr>PowerPoint Presentation</vt:lpstr>
      <vt:lpstr>Icebreaker Who We Are – Why We’re Here</vt:lpstr>
      <vt:lpstr>Program Overview</vt:lpstr>
      <vt:lpstr>Labor History </vt:lpstr>
      <vt:lpstr>What Comes to Mind?</vt:lpstr>
      <vt:lpstr>Early Issues for Workers  &amp; Their Unions </vt:lpstr>
      <vt:lpstr>Consequences of  Union Activity</vt:lpstr>
      <vt:lpstr>Workers Right to Form Unions</vt:lpstr>
      <vt:lpstr>What are these?   Where did they come from?</vt:lpstr>
      <vt:lpstr>Unions Today</vt:lpstr>
      <vt:lpstr>LIUNA History</vt:lpstr>
      <vt:lpstr>Local X’s Union History</vt:lpstr>
      <vt:lpstr>LIUNA’s Expansion into  New Industries</vt:lpstr>
      <vt:lpstr>2013 LIUNA Membership Breakdown</vt:lpstr>
      <vt:lpstr>LIUNA’s Structure</vt:lpstr>
      <vt:lpstr>Local Union  Governance and Operations</vt:lpstr>
      <vt:lpstr>Local X Officers</vt:lpstr>
      <vt:lpstr>Local X’s Representatives</vt:lpstr>
      <vt:lpstr>Monthly Local Union Meetings</vt:lpstr>
      <vt:lpstr>Local X Operations</vt:lpstr>
      <vt:lpstr>Laborers’ Local X Services</vt:lpstr>
      <vt:lpstr>Local Union Dues</vt:lpstr>
      <vt:lpstr>How Your Union Dues Are Spent (create pie chart or list percentage for your local)</vt:lpstr>
      <vt:lpstr>Laborers Local X  Member Benefits</vt:lpstr>
      <vt:lpstr>Health Plan*</vt:lpstr>
      <vt:lpstr>Health Plan*</vt:lpstr>
      <vt:lpstr>Pension Plan*</vt:lpstr>
      <vt:lpstr>Training Benefits</vt:lpstr>
      <vt:lpstr>What Else Laborers Local X Does</vt:lpstr>
      <vt:lpstr>Our Role in the Industry</vt:lpstr>
      <vt:lpstr>Jobs/Work Hours  And Your Paycheck</vt:lpstr>
      <vt:lpstr>Why Would a Contractor  Go/Stay Union?</vt:lpstr>
      <vt:lpstr>What Laborers Can Do  to Get More Work</vt:lpstr>
      <vt:lpstr>PowerPoint Presentation</vt:lpstr>
      <vt:lpstr>Member Activities</vt:lpstr>
      <vt:lpstr>Member Rights*</vt:lpstr>
      <vt:lpstr>Member Responsibilities*</vt:lpstr>
      <vt:lpstr>Code of Performance</vt:lpstr>
      <vt:lpstr>Member Workplace Responsibilities</vt:lpstr>
      <vt:lpstr>Wrap Up </vt:lpstr>
    </vt:vector>
  </TitlesOfParts>
  <Company>liuna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dc:title>
  <dc:creator>rgreer</dc:creator>
  <cp:lastModifiedBy>DiBitetto, Anthony</cp:lastModifiedBy>
  <cp:revision>183</cp:revision>
  <dcterms:created xsi:type="dcterms:W3CDTF">2007-03-20T12:56:01Z</dcterms:created>
  <dcterms:modified xsi:type="dcterms:W3CDTF">2014-08-27T17:24:21Z</dcterms:modified>
</cp:coreProperties>
</file>