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0" r:id="rId22"/>
    <p:sldId id="281" r:id="rId23"/>
    <p:sldId id="282" r:id="rId24"/>
    <p:sldId id="276" r:id="rId25"/>
    <p:sldId id="277" r:id="rId26"/>
    <p:sldId id="278" r:id="rId27"/>
    <p:sldId id="279"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9092065E-2E6C-4456-BFE6-7DFC3B3D438B}" type="datetimeFigureOut">
              <a:rPr lang="en-US" smtClean="0"/>
              <a:t>6/23/2014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D6923A2-CA5F-4A68-B912-57DA7CC3C7D3}"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2065E-2E6C-4456-BFE6-7DFC3B3D438B}" type="datetimeFigureOut">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923A2-CA5F-4A68-B912-57DA7CC3C7D3}"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2065E-2E6C-4456-BFE6-7DFC3B3D438B}" type="datetimeFigureOut">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923A2-CA5F-4A68-B912-57DA7CC3C7D3}"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2065E-2E6C-4456-BFE6-7DFC3B3D438B}" type="datetimeFigureOut">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923A2-CA5F-4A68-B912-57DA7CC3C7D3}"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92065E-2E6C-4456-BFE6-7DFC3B3D438B}" type="datetimeFigureOut">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6923A2-CA5F-4A68-B912-57DA7CC3C7D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092065E-2E6C-4456-BFE6-7DFC3B3D438B}" type="datetimeFigureOut">
              <a:rPr lang="en-US" smtClean="0"/>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923A2-CA5F-4A68-B912-57DA7CC3C7D3}"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92065E-2E6C-4456-BFE6-7DFC3B3D438B}" type="datetimeFigureOut">
              <a:rPr lang="en-US" smtClean="0"/>
              <a:t>6/23/2014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6923A2-CA5F-4A68-B912-57DA7CC3C7D3}"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92065E-2E6C-4456-BFE6-7DFC3B3D438B}" type="datetimeFigureOut">
              <a:rPr lang="en-US" smtClean="0"/>
              <a:t>6/23/2014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6923A2-CA5F-4A68-B912-57DA7CC3C7D3}"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92065E-2E6C-4456-BFE6-7DFC3B3D438B}" type="datetimeFigureOut">
              <a:rPr lang="en-US" smtClean="0"/>
              <a:t>6/23/2014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6923A2-CA5F-4A68-B912-57DA7CC3C7D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92065E-2E6C-4456-BFE6-7DFC3B3D438B}" type="datetimeFigureOut">
              <a:rPr lang="en-US" smtClean="0"/>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923A2-CA5F-4A68-B912-57DA7CC3C7D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92065E-2E6C-4456-BFE6-7DFC3B3D438B}" type="datetimeFigureOut">
              <a:rPr lang="en-US" smtClean="0"/>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6923A2-CA5F-4A68-B912-57DA7CC3C7D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9092065E-2E6C-4456-BFE6-7DFC3B3D438B}" type="datetimeFigureOut">
              <a:rPr lang="en-US" smtClean="0"/>
              <a:t>6/23/2014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8D6923A2-CA5F-4A68-B912-57DA7CC3C7D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noFill/>
        </p:spPr>
        <p:txBody>
          <a:bodyPr/>
          <a:lstStyle/>
          <a:p>
            <a:r>
              <a:rPr lang="en-US" dirty="0" smtClean="0"/>
              <a:t>Principles</a:t>
            </a:r>
            <a:r>
              <a:rPr lang="en-US" dirty="0" smtClean="0">
                <a:solidFill>
                  <a:srgbClr val="FF0000"/>
                </a:solidFill>
              </a:rPr>
              <a:t> </a:t>
            </a:r>
            <a:r>
              <a:rPr lang="en-US" dirty="0" smtClean="0"/>
              <a:t>of</a:t>
            </a:r>
            <a:r>
              <a:rPr lang="en-US" dirty="0" smtClean="0">
                <a:solidFill>
                  <a:srgbClr val="FF0000"/>
                </a:solidFill>
              </a:rPr>
              <a:t> </a:t>
            </a:r>
            <a:r>
              <a:rPr lang="en-US" dirty="0" smtClean="0"/>
              <a:t>Cooking</a:t>
            </a:r>
            <a:endParaRPr lang="en-US" dirty="0"/>
          </a:p>
        </p:txBody>
      </p:sp>
      <p:sp>
        <p:nvSpPr>
          <p:cNvPr id="3" name="Subtitle 2"/>
          <p:cNvSpPr>
            <a:spLocks noGrp="1"/>
          </p:cNvSpPr>
          <p:nvPr>
            <p:ph type="subTitle" idx="1"/>
          </p:nvPr>
        </p:nvSpPr>
        <p:spPr>
          <a:xfrm>
            <a:off x="1371600" y="3733800"/>
            <a:ext cx="6400800" cy="1786662"/>
          </a:xfrm>
          <a:noFill/>
        </p:spPr>
        <p:txBody>
          <a:bodyPr>
            <a:normAutofit/>
          </a:bodyPr>
          <a:lstStyle/>
          <a:p>
            <a:r>
              <a:rPr lang="en-US" sz="1800" dirty="0" smtClean="0"/>
              <a:t>Cooking is defined as the transfer of energy from a heat source to food.  This energy alters food’s molecular structure.  Changing the taste, aroma and appearance of food.  The method you select gives the finished product a specific texture, appearance, aroma and flavor.</a:t>
            </a:r>
            <a:endParaRPr lang="en-US" sz="1800" dirty="0"/>
          </a:p>
        </p:txBody>
      </p:sp>
    </p:spTree>
    <p:extLst>
      <p:ext uri="{BB962C8B-B14F-4D97-AF65-F5344CB8AC3E}">
        <p14:creationId xmlns:p14="http://schemas.microsoft.com/office/powerpoint/2010/main" val="3374551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Starches are complex carbs found in potatoes, grains, wheat rice and corn.</a:t>
            </a:r>
          </a:p>
          <a:p>
            <a:r>
              <a:rPr lang="en-US" dirty="0" smtClean="0"/>
              <a:t>When heated starch granules absorb water causing them to swell, soften and clarify.</a:t>
            </a:r>
          </a:p>
          <a:p>
            <a:r>
              <a:rPr lang="en-US" dirty="0" smtClean="0"/>
              <a:t>In baking for example the flour (starch) absorbs water from eggs, milk or other liquids used to make the baked items. Which causes the drying or firming of the baked item.</a:t>
            </a:r>
          </a:p>
          <a:p>
            <a:r>
              <a:rPr lang="en-US" dirty="0" smtClean="0"/>
              <a:t>It occurs at temps of 150 to 212 degrees.</a:t>
            </a:r>
            <a:endParaRPr lang="en-US" dirty="0"/>
          </a:p>
        </p:txBody>
      </p:sp>
      <p:sp>
        <p:nvSpPr>
          <p:cNvPr id="2" name="Title 1"/>
          <p:cNvSpPr>
            <a:spLocks noGrp="1"/>
          </p:cNvSpPr>
          <p:nvPr>
            <p:ph type="title"/>
          </p:nvPr>
        </p:nvSpPr>
        <p:spPr/>
        <p:txBody>
          <a:bodyPr/>
          <a:lstStyle/>
          <a:p>
            <a:r>
              <a:rPr lang="en-US" dirty="0" smtClean="0"/>
              <a:t>Starches Gelatinize</a:t>
            </a:r>
            <a:endParaRPr lang="en-US" dirty="0"/>
          </a:p>
        </p:txBody>
      </p:sp>
    </p:spTree>
    <p:extLst>
      <p:ext uri="{BB962C8B-B14F-4D97-AF65-F5344CB8AC3E}">
        <p14:creationId xmlns:p14="http://schemas.microsoft.com/office/powerpoint/2010/main" val="3033899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Sugars are simple carbs found in plants and animals.</a:t>
            </a:r>
          </a:p>
          <a:p>
            <a:r>
              <a:rPr lang="en-US" dirty="0" smtClean="0"/>
              <a:t>Usually occurs at temps of 338 degrees.</a:t>
            </a:r>
          </a:p>
          <a:p>
            <a:r>
              <a:rPr lang="en-US" dirty="0" smtClean="0"/>
              <a:t>Caramelizing Food is responsible for most flavors we associate with cooking.</a:t>
            </a:r>
          </a:p>
          <a:p>
            <a:r>
              <a:rPr lang="en-US" dirty="0" smtClean="0"/>
              <a:t>Food cooked by moist heat do not get enough heat to caramelize.  Only food cooked by dry heat or combo method will caramelize.</a:t>
            </a:r>
          </a:p>
          <a:p>
            <a:endParaRPr lang="en-US" dirty="0"/>
          </a:p>
        </p:txBody>
      </p:sp>
      <p:sp>
        <p:nvSpPr>
          <p:cNvPr id="2" name="Title 1"/>
          <p:cNvSpPr>
            <a:spLocks noGrp="1"/>
          </p:cNvSpPr>
          <p:nvPr>
            <p:ph type="title"/>
          </p:nvPr>
        </p:nvSpPr>
        <p:spPr/>
        <p:txBody>
          <a:bodyPr/>
          <a:lstStyle/>
          <a:p>
            <a:r>
              <a:rPr lang="en-US" dirty="0" smtClean="0"/>
              <a:t>Sugars Caramelize</a:t>
            </a:r>
            <a:endParaRPr lang="en-US" dirty="0"/>
          </a:p>
        </p:txBody>
      </p:sp>
    </p:spTree>
    <p:extLst>
      <p:ext uri="{BB962C8B-B14F-4D97-AF65-F5344CB8AC3E}">
        <p14:creationId xmlns:p14="http://schemas.microsoft.com/office/powerpoint/2010/main" val="482021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All food contains some water.</a:t>
            </a:r>
          </a:p>
          <a:p>
            <a:r>
              <a:rPr lang="en-US" dirty="0" smtClean="0"/>
              <a:t>As water molecules are heated and move more rapidly they will evaporate and cause food to dry out during cooking.</a:t>
            </a:r>
            <a:endParaRPr lang="en-US" dirty="0"/>
          </a:p>
        </p:txBody>
      </p:sp>
      <p:sp>
        <p:nvSpPr>
          <p:cNvPr id="2" name="Title 1"/>
          <p:cNvSpPr>
            <a:spLocks noGrp="1"/>
          </p:cNvSpPr>
          <p:nvPr>
            <p:ph type="title"/>
          </p:nvPr>
        </p:nvSpPr>
        <p:spPr/>
        <p:txBody>
          <a:bodyPr/>
          <a:lstStyle/>
          <a:p>
            <a:r>
              <a:rPr lang="en-US" dirty="0" smtClean="0"/>
              <a:t>Water Evaporates</a:t>
            </a:r>
            <a:endParaRPr lang="en-US" dirty="0"/>
          </a:p>
        </p:txBody>
      </p:sp>
    </p:spTree>
    <p:extLst>
      <p:ext uri="{BB962C8B-B14F-4D97-AF65-F5344CB8AC3E}">
        <p14:creationId xmlns:p14="http://schemas.microsoft.com/office/powerpoint/2010/main" val="2778922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Fat is an energy source for the plant or animal in which it is stored.</a:t>
            </a:r>
          </a:p>
          <a:p>
            <a:r>
              <a:rPr lang="en-US" dirty="0" smtClean="0"/>
              <a:t>Fat does not dissolve in water.</a:t>
            </a:r>
          </a:p>
          <a:p>
            <a:r>
              <a:rPr lang="en-US" dirty="0" smtClean="0"/>
              <a:t>As fat melts it transfers flavor to food.</a:t>
            </a:r>
          </a:p>
          <a:p>
            <a:r>
              <a:rPr lang="en-US" dirty="0" smtClean="0"/>
              <a:t>Also since fat does not burn until high temperatures it can be used to cook and brown food.</a:t>
            </a:r>
            <a:endParaRPr lang="en-US" dirty="0"/>
          </a:p>
        </p:txBody>
      </p:sp>
      <p:sp>
        <p:nvSpPr>
          <p:cNvPr id="2" name="Title 1"/>
          <p:cNvSpPr>
            <a:spLocks noGrp="1"/>
          </p:cNvSpPr>
          <p:nvPr>
            <p:ph type="title"/>
          </p:nvPr>
        </p:nvSpPr>
        <p:spPr/>
        <p:txBody>
          <a:bodyPr/>
          <a:lstStyle/>
          <a:p>
            <a:r>
              <a:rPr lang="en-US" dirty="0" smtClean="0"/>
              <a:t>Fats Melt</a:t>
            </a:r>
            <a:endParaRPr lang="en-US" dirty="0"/>
          </a:p>
        </p:txBody>
      </p:sp>
    </p:spTree>
    <p:extLst>
      <p:ext uri="{BB962C8B-B14F-4D97-AF65-F5344CB8AC3E}">
        <p14:creationId xmlns:p14="http://schemas.microsoft.com/office/powerpoint/2010/main" val="3360418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Dry-heat cooking- use air or fat.</a:t>
            </a:r>
          </a:p>
          <a:p>
            <a:r>
              <a:rPr lang="en-US" dirty="0" smtClean="0"/>
              <a:t>Moist –Heat Cooking – use water or steam.</a:t>
            </a:r>
          </a:p>
          <a:p>
            <a:r>
              <a:rPr lang="en-US" dirty="0" smtClean="0"/>
              <a:t>Combination Cooking – combine dry and moist heat together.</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2" name="Title 1"/>
          <p:cNvSpPr>
            <a:spLocks noGrp="1"/>
          </p:cNvSpPr>
          <p:nvPr>
            <p:ph type="title"/>
          </p:nvPr>
        </p:nvSpPr>
        <p:spPr/>
        <p:txBody>
          <a:bodyPr/>
          <a:lstStyle/>
          <a:p>
            <a:r>
              <a:rPr lang="en-US" dirty="0" smtClean="0"/>
              <a:t>Cooking Methods</a:t>
            </a:r>
            <a:endParaRPr lang="en-US" dirty="0"/>
          </a:p>
        </p:txBody>
      </p:sp>
    </p:spTree>
    <p:extLst>
      <p:ext uri="{BB962C8B-B14F-4D97-AF65-F5344CB8AC3E}">
        <p14:creationId xmlns:p14="http://schemas.microsoft.com/office/powerpoint/2010/main" val="750109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Broiling</a:t>
            </a:r>
          </a:p>
          <a:p>
            <a:r>
              <a:rPr lang="en-US" dirty="0" err="1" smtClean="0"/>
              <a:t>Sauteing</a:t>
            </a:r>
            <a:endParaRPr lang="en-US" dirty="0" smtClean="0"/>
          </a:p>
          <a:p>
            <a:r>
              <a:rPr lang="en-US" dirty="0" smtClean="0"/>
              <a:t>Pan-frying</a:t>
            </a:r>
          </a:p>
          <a:p>
            <a:r>
              <a:rPr lang="en-US" dirty="0" smtClean="0"/>
              <a:t>Deep-frying</a:t>
            </a:r>
          </a:p>
          <a:p>
            <a:r>
              <a:rPr lang="en-US" dirty="0" smtClean="0"/>
              <a:t>Roasting and Baking</a:t>
            </a:r>
          </a:p>
          <a:p>
            <a:r>
              <a:rPr lang="en-US" dirty="0" smtClean="0"/>
              <a:t>Grilling</a:t>
            </a:r>
          </a:p>
          <a:p>
            <a:endParaRPr lang="en-US" dirty="0"/>
          </a:p>
        </p:txBody>
      </p:sp>
      <p:sp>
        <p:nvSpPr>
          <p:cNvPr id="2" name="Title 1"/>
          <p:cNvSpPr>
            <a:spLocks noGrp="1"/>
          </p:cNvSpPr>
          <p:nvPr>
            <p:ph type="title"/>
          </p:nvPr>
        </p:nvSpPr>
        <p:spPr/>
        <p:txBody>
          <a:bodyPr/>
          <a:lstStyle/>
          <a:p>
            <a:r>
              <a:rPr lang="en-US" dirty="0" smtClean="0"/>
              <a:t>Dry-Heat Cooking</a:t>
            </a:r>
            <a:endParaRPr lang="en-US" dirty="0"/>
          </a:p>
        </p:txBody>
      </p:sp>
    </p:spTree>
    <p:extLst>
      <p:ext uri="{BB962C8B-B14F-4D97-AF65-F5344CB8AC3E}">
        <p14:creationId xmlns:p14="http://schemas.microsoft.com/office/powerpoint/2010/main" val="2706746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Uses radiant heat from an overhead source to cook food.</a:t>
            </a:r>
          </a:p>
          <a:p>
            <a:r>
              <a:rPr lang="en-US" dirty="0" smtClean="0"/>
              <a:t>Temps can be as high as 2000 degrees.</a:t>
            </a:r>
          </a:p>
          <a:p>
            <a:r>
              <a:rPr lang="en-US" dirty="0" smtClean="0"/>
              <a:t>Usually food is placed on pre-heated metal grates.</a:t>
            </a:r>
          </a:p>
          <a:p>
            <a:r>
              <a:rPr lang="en-US" dirty="0" smtClean="0"/>
              <a:t>Delicate food to be broiled will usually be placed on a sizzle platter then under the broiler.</a:t>
            </a:r>
          </a:p>
          <a:p>
            <a:r>
              <a:rPr lang="en-US" dirty="0" smtClean="0"/>
              <a:t>Medium is air.</a:t>
            </a:r>
            <a:endParaRPr lang="en-US" dirty="0"/>
          </a:p>
        </p:txBody>
      </p:sp>
      <p:sp>
        <p:nvSpPr>
          <p:cNvPr id="2" name="Title 1"/>
          <p:cNvSpPr>
            <a:spLocks noGrp="1"/>
          </p:cNvSpPr>
          <p:nvPr>
            <p:ph type="title"/>
          </p:nvPr>
        </p:nvSpPr>
        <p:spPr/>
        <p:txBody>
          <a:bodyPr/>
          <a:lstStyle/>
          <a:p>
            <a:r>
              <a:rPr lang="en-US" dirty="0"/>
              <a:t>B</a:t>
            </a:r>
            <a:r>
              <a:rPr lang="en-US" dirty="0" smtClean="0"/>
              <a:t>roiling</a:t>
            </a:r>
            <a:endParaRPr lang="en-US" dirty="0"/>
          </a:p>
        </p:txBody>
      </p:sp>
    </p:spTree>
    <p:extLst>
      <p:ext uri="{BB962C8B-B14F-4D97-AF65-F5344CB8AC3E}">
        <p14:creationId xmlns:p14="http://schemas.microsoft.com/office/powerpoint/2010/main" val="3646582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Uses conduction to radiate heat from flame to pan to fat to food.</a:t>
            </a:r>
          </a:p>
          <a:p>
            <a:r>
              <a:rPr lang="en-US" dirty="0" smtClean="0"/>
              <a:t>Pan and oil should be hot before food is added.</a:t>
            </a:r>
          </a:p>
          <a:p>
            <a:r>
              <a:rPr lang="en-US" dirty="0" smtClean="0"/>
              <a:t>Food needs to be turned in order to have uniform look.</a:t>
            </a:r>
          </a:p>
          <a:p>
            <a:r>
              <a:rPr lang="en-US" dirty="0" smtClean="0"/>
              <a:t>Food to be cooked should be as dry as possible to promote quick browning. </a:t>
            </a:r>
          </a:p>
          <a:p>
            <a:r>
              <a:rPr lang="en-US" dirty="0" smtClean="0"/>
              <a:t>Stir – Frying is a variation of </a:t>
            </a:r>
            <a:r>
              <a:rPr lang="en-US" dirty="0" err="1" smtClean="0"/>
              <a:t>sauteing</a:t>
            </a:r>
            <a:r>
              <a:rPr lang="en-US" dirty="0" smtClean="0"/>
              <a:t>.</a:t>
            </a:r>
            <a:endParaRPr lang="en-US" dirty="0"/>
          </a:p>
        </p:txBody>
      </p:sp>
      <p:sp>
        <p:nvSpPr>
          <p:cNvPr id="2" name="Title 1"/>
          <p:cNvSpPr>
            <a:spLocks noGrp="1"/>
          </p:cNvSpPr>
          <p:nvPr>
            <p:ph type="title"/>
          </p:nvPr>
        </p:nvSpPr>
        <p:spPr/>
        <p:txBody>
          <a:bodyPr/>
          <a:lstStyle/>
          <a:p>
            <a:r>
              <a:rPr lang="en-US" dirty="0" err="1" smtClean="0"/>
              <a:t>Sauteing</a:t>
            </a:r>
            <a:endParaRPr lang="en-US" dirty="0"/>
          </a:p>
        </p:txBody>
      </p:sp>
    </p:spTree>
    <p:extLst>
      <p:ext uri="{BB962C8B-B14F-4D97-AF65-F5344CB8AC3E}">
        <p14:creationId xmlns:p14="http://schemas.microsoft.com/office/powerpoint/2010/main" val="3577714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Similar to both </a:t>
            </a:r>
            <a:r>
              <a:rPr lang="en-US" dirty="0" err="1" smtClean="0"/>
              <a:t>sauteing</a:t>
            </a:r>
            <a:r>
              <a:rPr lang="en-US" dirty="0" smtClean="0"/>
              <a:t> and deep-frying.</a:t>
            </a:r>
          </a:p>
          <a:p>
            <a:r>
              <a:rPr lang="en-US" dirty="0" smtClean="0"/>
              <a:t>Heat is transferred using conduction at first via the flame, the pan and the larger amount of fat in the pan to the food.</a:t>
            </a:r>
          </a:p>
          <a:p>
            <a:r>
              <a:rPr lang="en-US" dirty="0" smtClean="0"/>
              <a:t>Once the food is placed in the fat heat is then also transferred by convection.</a:t>
            </a:r>
          </a:p>
          <a:p>
            <a:r>
              <a:rPr lang="en-US" dirty="0" smtClean="0"/>
              <a:t>This is not a common cooking method in </a:t>
            </a:r>
            <a:r>
              <a:rPr lang="en-US" dirty="0" err="1" smtClean="0"/>
              <a:t>profesional</a:t>
            </a:r>
            <a:r>
              <a:rPr lang="en-US" dirty="0" smtClean="0"/>
              <a:t> kitchens.</a:t>
            </a:r>
            <a:endParaRPr lang="en-US" dirty="0"/>
          </a:p>
        </p:txBody>
      </p:sp>
      <p:sp>
        <p:nvSpPr>
          <p:cNvPr id="2" name="Title 1"/>
          <p:cNvSpPr>
            <a:spLocks noGrp="1"/>
          </p:cNvSpPr>
          <p:nvPr>
            <p:ph type="title"/>
          </p:nvPr>
        </p:nvSpPr>
        <p:spPr/>
        <p:txBody>
          <a:bodyPr/>
          <a:lstStyle/>
          <a:p>
            <a:r>
              <a:rPr lang="en-US" dirty="0" smtClean="0"/>
              <a:t>Pan-Frying</a:t>
            </a:r>
            <a:endParaRPr lang="en-US" dirty="0"/>
          </a:p>
        </p:txBody>
      </p:sp>
    </p:spTree>
    <p:extLst>
      <p:ext uri="{BB962C8B-B14F-4D97-AF65-F5344CB8AC3E}">
        <p14:creationId xmlns:p14="http://schemas.microsoft.com/office/powerpoint/2010/main" val="1291048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Uses both conduction and convection to transfer heat energy to food.</a:t>
            </a:r>
          </a:p>
          <a:p>
            <a:r>
              <a:rPr lang="en-US" dirty="0" smtClean="0"/>
              <a:t>In concept it is similar to boiling but because the fat does not contain water it is a dry heat method.  Also there is a huge temperature difference.</a:t>
            </a:r>
          </a:p>
          <a:p>
            <a:r>
              <a:rPr lang="en-US" dirty="0" smtClean="0"/>
              <a:t>Foods are usually coated by breading or batter to protect the food.  This coating prevents the food from absorbing to much fat and drying out.</a:t>
            </a:r>
          </a:p>
          <a:p>
            <a:endParaRPr lang="en-US" dirty="0"/>
          </a:p>
        </p:txBody>
      </p:sp>
      <p:sp>
        <p:nvSpPr>
          <p:cNvPr id="2" name="Title 1"/>
          <p:cNvSpPr>
            <a:spLocks noGrp="1"/>
          </p:cNvSpPr>
          <p:nvPr>
            <p:ph type="title"/>
          </p:nvPr>
        </p:nvSpPr>
        <p:spPr/>
        <p:txBody>
          <a:bodyPr/>
          <a:lstStyle/>
          <a:p>
            <a:r>
              <a:rPr lang="en-US" dirty="0" smtClean="0"/>
              <a:t>Deep-Frying</a:t>
            </a:r>
            <a:endParaRPr lang="en-US" dirty="0"/>
          </a:p>
        </p:txBody>
      </p:sp>
    </p:spTree>
    <p:extLst>
      <p:ext uri="{BB962C8B-B14F-4D97-AF65-F5344CB8AC3E}">
        <p14:creationId xmlns:p14="http://schemas.microsoft.com/office/powerpoint/2010/main" val="2923678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Heat is a type of energy.  </a:t>
            </a:r>
          </a:p>
          <a:p>
            <a:r>
              <a:rPr lang="en-US" dirty="0" smtClean="0"/>
              <a:t>When something gets hot it’s molecules absorb that energy.  </a:t>
            </a:r>
          </a:p>
          <a:p>
            <a:r>
              <a:rPr lang="en-US" dirty="0" smtClean="0"/>
              <a:t>This causes the food’s molecules to vibrate rapidly and collide which transfers heat energy.</a:t>
            </a:r>
          </a:p>
          <a:p>
            <a:r>
              <a:rPr lang="en-US" dirty="0" smtClean="0"/>
              <a:t>This heat energy is transferred by conduction, convection or radiation.</a:t>
            </a:r>
            <a:endParaRPr lang="en-US" dirty="0"/>
          </a:p>
        </p:txBody>
      </p:sp>
      <p:sp>
        <p:nvSpPr>
          <p:cNvPr id="2" name="Title 1"/>
          <p:cNvSpPr>
            <a:spLocks noGrp="1"/>
          </p:cNvSpPr>
          <p:nvPr>
            <p:ph type="title"/>
          </p:nvPr>
        </p:nvSpPr>
        <p:spPr/>
        <p:txBody>
          <a:bodyPr/>
          <a:lstStyle/>
          <a:p>
            <a:r>
              <a:rPr lang="en-US" dirty="0" smtClean="0"/>
              <a:t>Heat Transfer</a:t>
            </a:r>
            <a:endParaRPr lang="en-US" dirty="0"/>
          </a:p>
        </p:txBody>
      </p:sp>
    </p:spTree>
    <p:extLst>
      <p:ext uri="{BB962C8B-B14F-4D97-AF65-F5344CB8AC3E}">
        <p14:creationId xmlns:p14="http://schemas.microsoft.com/office/powerpoint/2010/main" val="37529897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Recovery time of your deep – fryer is very important when developing fried menu items.</a:t>
            </a:r>
          </a:p>
          <a:p>
            <a:r>
              <a:rPr lang="en-US" dirty="0" smtClean="0"/>
              <a:t>Basket method:  a basket is used to hold the food being cooked in the fryer.</a:t>
            </a:r>
          </a:p>
          <a:p>
            <a:r>
              <a:rPr lang="en-US" dirty="0" smtClean="0"/>
              <a:t>Double basket method:  food is placed in oil in a basket then a second basket is placed on top to hold food down in the oil for quick even cooking.</a:t>
            </a:r>
          </a:p>
          <a:p>
            <a:r>
              <a:rPr lang="en-US" dirty="0" smtClean="0"/>
              <a:t>Swimming method:  used to fry food that would tend to stick together such as battered food.</a:t>
            </a:r>
            <a:endParaRPr lang="en-US" dirty="0"/>
          </a:p>
        </p:txBody>
      </p:sp>
      <p:sp>
        <p:nvSpPr>
          <p:cNvPr id="2" name="Title 1"/>
          <p:cNvSpPr>
            <a:spLocks noGrp="1"/>
          </p:cNvSpPr>
          <p:nvPr>
            <p:ph type="title"/>
          </p:nvPr>
        </p:nvSpPr>
        <p:spPr/>
        <p:txBody>
          <a:bodyPr/>
          <a:lstStyle/>
          <a:p>
            <a:r>
              <a:rPr lang="en-US" dirty="0" smtClean="0"/>
              <a:t>Deep-Frying </a:t>
            </a:r>
            <a:r>
              <a:rPr lang="en-US" dirty="0" err="1" smtClean="0"/>
              <a:t>Cont</a:t>
            </a:r>
            <a:r>
              <a:rPr lang="en-US" dirty="0" smtClean="0"/>
              <a:t>:</a:t>
            </a:r>
            <a:endParaRPr lang="en-US" dirty="0"/>
          </a:p>
        </p:txBody>
      </p:sp>
    </p:spTree>
    <p:extLst>
      <p:ext uri="{BB962C8B-B14F-4D97-AF65-F5344CB8AC3E}">
        <p14:creationId xmlns:p14="http://schemas.microsoft.com/office/powerpoint/2010/main" val="38798479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Food is surrounded by heat in an enclosed environment.</a:t>
            </a:r>
          </a:p>
          <a:p>
            <a:r>
              <a:rPr lang="en-US" dirty="0" smtClean="0"/>
              <a:t>Roasting refers usually to center of the plate items while baking refers usually to pastry items.</a:t>
            </a:r>
          </a:p>
          <a:p>
            <a:r>
              <a:rPr lang="en-US" dirty="0" smtClean="0"/>
              <a:t>Uses convection to transfer heat and heat penetrates the food by conduction.</a:t>
            </a:r>
          </a:p>
          <a:p>
            <a:r>
              <a:rPr lang="en-US" dirty="0" smtClean="0"/>
              <a:t>Conventional ovens and Convection ovens are used.</a:t>
            </a:r>
            <a:endParaRPr lang="en-US" dirty="0"/>
          </a:p>
        </p:txBody>
      </p:sp>
      <p:sp>
        <p:nvSpPr>
          <p:cNvPr id="2" name="Title 1"/>
          <p:cNvSpPr>
            <a:spLocks noGrp="1"/>
          </p:cNvSpPr>
          <p:nvPr>
            <p:ph type="title"/>
          </p:nvPr>
        </p:nvSpPr>
        <p:spPr/>
        <p:txBody>
          <a:bodyPr/>
          <a:lstStyle/>
          <a:p>
            <a:r>
              <a:rPr lang="en-US" dirty="0" smtClean="0"/>
              <a:t>Roasting and Baking </a:t>
            </a:r>
            <a:endParaRPr lang="en-US" dirty="0"/>
          </a:p>
        </p:txBody>
      </p:sp>
    </p:spTree>
    <p:extLst>
      <p:ext uri="{BB962C8B-B14F-4D97-AF65-F5344CB8AC3E}">
        <p14:creationId xmlns:p14="http://schemas.microsoft.com/office/powerpoint/2010/main" val="2654459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smtClean="0"/>
              <a:t>Poeleing</a:t>
            </a:r>
            <a:r>
              <a:rPr lang="en-US" dirty="0" smtClean="0"/>
              <a:t> – similar to roasting and braising.  It is used for tender cuts instead of tough cuts like braising.  Food is cooked in the oven covered which converts the foods own water content to convert to steam in the covered pot.</a:t>
            </a:r>
          </a:p>
          <a:p>
            <a:r>
              <a:rPr lang="en-US" dirty="0" smtClean="0"/>
              <a:t>Carryover cooking- food continues to cook for 10-20 minutes once removed from oven,</a:t>
            </a:r>
            <a:endParaRPr lang="en-US" dirty="0"/>
          </a:p>
        </p:txBody>
      </p:sp>
      <p:sp>
        <p:nvSpPr>
          <p:cNvPr id="2" name="Title 1"/>
          <p:cNvSpPr>
            <a:spLocks noGrp="1"/>
          </p:cNvSpPr>
          <p:nvPr>
            <p:ph type="title"/>
          </p:nvPr>
        </p:nvSpPr>
        <p:spPr/>
        <p:txBody>
          <a:bodyPr/>
          <a:lstStyle/>
          <a:p>
            <a:r>
              <a:rPr lang="en-US" dirty="0" smtClean="0"/>
              <a:t>Roasting and Baking </a:t>
            </a:r>
            <a:r>
              <a:rPr lang="en-US" dirty="0" err="1" smtClean="0"/>
              <a:t>Cont</a:t>
            </a:r>
            <a:r>
              <a:rPr lang="en-US" dirty="0" smtClean="0"/>
              <a:t>:</a:t>
            </a:r>
            <a:endParaRPr lang="en-US" dirty="0"/>
          </a:p>
        </p:txBody>
      </p:sp>
    </p:spTree>
    <p:extLst>
      <p:ext uri="{BB962C8B-B14F-4D97-AF65-F5344CB8AC3E}">
        <p14:creationId xmlns:p14="http://schemas.microsoft.com/office/powerpoint/2010/main" val="2108447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Heat source is beneath food to cooked.</a:t>
            </a:r>
          </a:p>
          <a:p>
            <a:r>
              <a:rPr lang="en-US" dirty="0" smtClean="0"/>
              <a:t>Can be electric, gas, wood or coal.</a:t>
            </a:r>
          </a:p>
          <a:p>
            <a:r>
              <a:rPr lang="en-US" dirty="0" smtClean="0"/>
              <a:t>Radiant heat from below cooks the food.</a:t>
            </a:r>
          </a:p>
          <a:p>
            <a:r>
              <a:rPr lang="en-US" dirty="0" smtClean="0"/>
              <a:t>Tender food items are commonly grilled.</a:t>
            </a:r>
          </a:p>
          <a:p>
            <a:r>
              <a:rPr lang="en-US" dirty="0" smtClean="0"/>
              <a:t>Although with BBQ cooking both tender and tough cuts are cooked.  Cooking temps and time are adjusted for the tougher cuts.</a:t>
            </a:r>
            <a:endParaRPr lang="en-US" dirty="0"/>
          </a:p>
        </p:txBody>
      </p:sp>
      <p:sp>
        <p:nvSpPr>
          <p:cNvPr id="2" name="Title 1"/>
          <p:cNvSpPr>
            <a:spLocks noGrp="1"/>
          </p:cNvSpPr>
          <p:nvPr>
            <p:ph type="title"/>
          </p:nvPr>
        </p:nvSpPr>
        <p:spPr/>
        <p:txBody>
          <a:bodyPr>
            <a:normAutofit fontScale="90000"/>
          </a:bodyPr>
          <a:lstStyle/>
          <a:p>
            <a:r>
              <a:rPr lang="en-US" dirty="0" smtClean="0"/>
              <a:t>Grilling</a:t>
            </a:r>
            <a:br>
              <a:rPr lang="en-US" dirty="0" smtClean="0"/>
            </a:br>
            <a:endParaRPr lang="en-US" dirty="0"/>
          </a:p>
        </p:txBody>
      </p:sp>
    </p:spTree>
    <p:extLst>
      <p:ext uri="{BB962C8B-B14F-4D97-AF65-F5344CB8AC3E}">
        <p14:creationId xmlns:p14="http://schemas.microsoft.com/office/powerpoint/2010/main" val="2918464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Poaching</a:t>
            </a:r>
          </a:p>
          <a:p>
            <a:r>
              <a:rPr lang="en-US" dirty="0" smtClean="0"/>
              <a:t>Simmering</a:t>
            </a:r>
          </a:p>
          <a:p>
            <a:r>
              <a:rPr lang="en-US" dirty="0" smtClean="0"/>
              <a:t>Boiling</a:t>
            </a:r>
          </a:p>
          <a:p>
            <a:r>
              <a:rPr lang="en-US" dirty="0" smtClean="0"/>
              <a:t>Steaming</a:t>
            </a:r>
          </a:p>
          <a:p>
            <a:pPr marL="0" indent="0">
              <a:buNone/>
            </a:pPr>
            <a:endParaRPr lang="en-US" dirty="0"/>
          </a:p>
        </p:txBody>
      </p:sp>
      <p:sp>
        <p:nvSpPr>
          <p:cNvPr id="2" name="Title 1"/>
          <p:cNvSpPr>
            <a:spLocks noGrp="1"/>
          </p:cNvSpPr>
          <p:nvPr>
            <p:ph type="title"/>
          </p:nvPr>
        </p:nvSpPr>
        <p:spPr/>
        <p:txBody>
          <a:bodyPr/>
          <a:lstStyle/>
          <a:p>
            <a:r>
              <a:rPr lang="en-US" dirty="0" smtClean="0"/>
              <a:t>Moist-Heat Cooking</a:t>
            </a:r>
            <a:endParaRPr lang="en-US" dirty="0"/>
          </a:p>
        </p:txBody>
      </p:sp>
    </p:spTree>
    <p:extLst>
      <p:ext uri="{BB962C8B-B14F-4D97-AF65-F5344CB8AC3E}">
        <p14:creationId xmlns:p14="http://schemas.microsoft.com/office/powerpoint/2010/main" val="19380986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Uses convection to transfer heat energy.</a:t>
            </a:r>
          </a:p>
          <a:p>
            <a:r>
              <a:rPr lang="en-US" dirty="0" smtClean="0"/>
              <a:t>Used for delicate foods such as fruit, vegetables and seafood.</a:t>
            </a:r>
          </a:p>
          <a:p>
            <a:r>
              <a:rPr lang="en-US" dirty="0" smtClean="0"/>
              <a:t>Food is cooked in a liquid between 160 degrees and 180 degrees.</a:t>
            </a:r>
          </a:p>
          <a:p>
            <a:r>
              <a:rPr lang="en-US" dirty="0" smtClean="0"/>
              <a:t>Submersion method:  food is completely covered in liquid.</a:t>
            </a:r>
          </a:p>
          <a:p>
            <a:r>
              <a:rPr lang="en-US" dirty="0" smtClean="0"/>
              <a:t>Shallow method:  liquid comes only half way up side of food.  The pan is then covered with parchment paper or lid.  </a:t>
            </a:r>
            <a:endParaRPr lang="en-US" dirty="0"/>
          </a:p>
        </p:txBody>
      </p:sp>
      <p:sp>
        <p:nvSpPr>
          <p:cNvPr id="2" name="Title 1"/>
          <p:cNvSpPr>
            <a:spLocks noGrp="1"/>
          </p:cNvSpPr>
          <p:nvPr>
            <p:ph type="title"/>
          </p:nvPr>
        </p:nvSpPr>
        <p:spPr/>
        <p:txBody>
          <a:bodyPr/>
          <a:lstStyle/>
          <a:p>
            <a:r>
              <a:rPr lang="en-US" dirty="0" smtClean="0"/>
              <a:t>Poaching</a:t>
            </a:r>
            <a:endParaRPr lang="en-US" dirty="0"/>
          </a:p>
        </p:txBody>
      </p:sp>
    </p:spTree>
    <p:extLst>
      <p:ext uri="{BB962C8B-B14F-4D97-AF65-F5344CB8AC3E}">
        <p14:creationId xmlns:p14="http://schemas.microsoft.com/office/powerpoint/2010/main" val="1659581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Uses convection to transfer heat energy.</a:t>
            </a:r>
          </a:p>
          <a:p>
            <a:r>
              <a:rPr lang="en-US" dirty="0" smtClean="0"/>
              <a:t>Used for food that needs to be tenderized by longer, slow cooking.</a:t>
            </a:r>
          </a:p>
          <a:p>
            <a:r>
              <a:rPr lang="en-US" dirty="0" smtClean="0"/>
              <a:t>Temps are between 185 degrees and 205 degrees.</a:t>
            </a:r>
          </a:p>
          <a:p>
            <a:r>
              <a:rPr lang="en-US" dirty="0" smtClean="0"/>
              <a:t>Pasta, potatoes and grains are cooked this way.</a:t>
            </a:r>
            <a:endParaRPr lang="en-US" dirty="0"/>
          </a:p>
        </p:txBody>
      </p:sp>
      <p:sp>
        <p:nvSpPr>
          <p:cNvPr id="2" name="Title 1"/>
          <p:cNvSpPr>
            <a:spLocks noGrp="1"/>
          </p:cNvSpPr>
          <p:nvPr>
            <p:ph type="title"/>
          </p:nvPr>
        </p:nvSpPr>
        <p:spPr/>
        <p:txBody>
          <a:bodyPr/>
          <a:lstStyle/>
          <a:p>
            <a:r>
              <a:rPr lang="en-US" dirty="0"/>
              <a:t>S</a:t>
            </a:r>
            <a:r>
              <a:rPr lang="en-US" dirty="0" smtClean="0"/>
              <a:t>immering</a:t>
            </a:r>
            <a:endParaRPr lang="en-US" dirty="0"/>
          </a:p>
        </p:txBody>
      </p:sp>
    </p:spTree>
    <p:extLst>
      <p:ext uri="{BB962C8B-B14F-4D97-AF65-F5344CB8AC3E}">
        <p14:creationId xmlns:p14="http://schemas.microsoft.com/office/powerpoint/2010/main" val="3025909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Uses convection to transfer heat energy.</a:t>
            </a:r>
          </a:p>
          <a:p>
            <a:r>
              <a:rPr lang="en-US" dirty="0" smtClean="0"/>
              <a:t>Liquid temp is 212 degrees.</a:t>
            </a:r>
          </a:p>
          <a:p>
            <a:r>
              <a:rPr lang="en-US" dirty="0" smtClean="0"/>
              <a:t>Alcohol will lower boiling point to 175 degrees causing food to take longer to cook.</a:t>
            </a:r>
          </a:p>
          <a:p>
            <a:r>
              <a:rPr lang="en-US" dirty="0" smtClean="0"/>
              <a:t>Altitude effects boiling as well.  In Vail Colorado liquid boils at 203 degrees but it takes the food longer to cook because of the lower temp.</a:t>
            </a:r>
          </a:p>
          <a:p>
            <a:r>
              <a:rPr lang="en-US" dirty="0" smtClean="0"/>
              <a:t>Salt and sugar will slightly raise the boiling point.</a:t>
            </a:r>
            <a:endParaRPr lang="en-US" dirty="0"/>
          </a:p>
        </p:txBody>
      </p:sp>
      <p:sp>
        <p:nvSpPr>
          <p:cNvPr id="2" name="Title 1"/>
          <p:cNvSpPr>
            <a:spLocks noGrp="1"/>
          </p:cNvSpPr>
          <p:nvPr>
            <p:ph type="title"/>
          </p:nvPr>
        </p:nvSpPr>
        <p:spPr/>
        <p:txBody>
          <a:bodyPr/>
          <a:lstStyle/>
          <a:p>
            <a:r>
              <a:rPr lang="en-US" dirty="0" smtClean="0"/>
              <a:t>Boiling</a:t>
            </a:r>
            <a:endParaRPr lang="en-US" dirty="0"/>
          </a:p>
        </p:txBody>
      </p:sp>
    </p:spTree>
    <p:extLst>
      <p:ext uri="{BB962C8B-B14F-4D97-AF65-F5344CB8AC3E}">
        <p14:creationId xmlns:p14="http://schemas.microsoft.com/office/powerpoint/2010/main" val="12545366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Uses convection to transfer heat energy.</a:t>
            </a:r>
          </a:p>
          <a:p>
            <a:r>
              <a:rPr lang="en-US" dirty="0" smtClean="0"/>
              <a:t>Used to cook delicate tender food such as seafood, vegetables and fruit.</a:t>
            </a:r>
          </a:p>
          <a:p>
            <a:r>
              <a:rPr lang="en-US" dirty="0" smtClean="0"/>
              <a:t>Temp is 212 degrees or higher.</a:t>
            </a:r>
            <a:endParaRPr lang="en-US" dirty="0"/>
          </a:p>
        </p:txBody>
      </p:sp>
      <p:sp>
        <p:nvSpPr>
          <p:cNvPr id="2" name="Title 1"/>
          <p:cNvSpPr>
            <a:spLocks noGrp="1"/>
          </p:cNvSpPr>
          <p:nvPr>
            <p:ph type="title"/>
          </p:nvPr>
        </p:nvSpPr>
        <p:spPr/>
        <p:txBody>
          <a:bodyPr>
            <a:normAutofit fontScale="90000"/>
          </a:bodyPr>
          <a:lstStyle/>
          <a:p>
            <a:r>
              <a:rPr lang="en-US" dirty="0" smtClean="0"/>
              <a:t>Steaming</a:t>
            </a:r>
            <a:br>
              <a:rPr lang="en-US" dirty="0" smtClean="0"/>
            </a:br>
            <a:endParaRPr lang="en-US" dirty="0"/>
          </a:p>
        </p:txBody>
      </p:sp>
    </p:spTree>
    <p:extLst>
      <p:ext uri="{BB962C8B-B14F-4D97-AF65-F5344CB8AC3E}">
        <p14:creationId xmlns:p14="http://schemas.microsoft.com/office/powerpoint/2010/main" val="21184667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Braising</a:t>
            </a:r>
          </a:p>
          <a:p>
            <a:r>
              <a:rPr lang="en-US" dirty="0" smtClean="0"/>
              <a:t>Stewing</a:t>
            </a:r>
          </a:p>
          <a:p>
            <a:r>
              <a:rPr lang="en-US" dirty="0" smtClean="0"/>
              <a:t>Combines dry heat and moist heat methods.</a:t>
            </a:r>
          </a:p>
          <a:p>
            <a:r>
              <a:rPr lang="en-US" dirty="0" smtClean="0"/>
              <a:t>Used to tenderize tougher foods.</a:t>
            </a:r>
            <a:endParaRPr lang="en-US" dirty="0"/>
          </a:p>
        </p:txBody>
      </p:sp>
      <p:sp>
        <p:nvSpPr>
          <p:cNvPr id="2" name="Title 1"/>
          <p:cNvSpPr>
            <a:spLocks noGrp="1"/>
          </p:cNvSpPr>
          <p:nvPr>
            <p:ph type="title"/>
          </p:nvPr>
        </p:nvSpPr>
        <p:spPr/>
        <p:txBody>
          <a:bodyPr/>
          <a:lstStyle/>
          <a:p>
            <a:r>
              <a:rPr lang="en-US" dirty="0" smtClean="0"/>
              <a:t>Combination Cooking</a:t>
            </a:r>
            <a:endParaRPr lang="en-US" dirty="0"/>
          </a:p>
        </p:txBody>
      </p:sp>
    </p:spTree>
    <p:extLst>
      <p:ext uri="{BB962C8B-B14F-4D97-AF65-F5344CB8AC3E}">
        <p14:creationId xmlns:p14="http://schemas.microsoft.com/office/powerpoint/2010/main" val="2418191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This is the movement of heat from one item to another via direct contact.</a:t>
            </a:r>
          </a:p>
          <a:p>
            <a:r>
              <a:rPr lang="en-US" dirty="0" smtClean="0"/>
              <a:t>Water is a better conductor of heat than air.</a:t>
            </a:r>
          </a:p>
          <a:p>
            <a:r>
              <a:rPr lang="en-US" dirty="0" smtClean="0"/>
              <a:t>Example:  a turnip will cook faster in 212 degree boiling water than a 400 degree oven.</a:t>
            </a:r>
            <a:endParaRPr lang="en-US" dirty="0"/>
          </a:p>
        </p:txBody>
      </p:sp>
      <p:sp>
        <p:nvSpPr>
          <p:cNvPr id="2" name="Title 1"/>
          <p:cNvSpPr>
            <a:spLocks noGrp="1"/>
          </p:cNvSpPr>
          <p:nvPr>
            <p:ph type="title"/>
          </p:nvPr>
        </p:nvSpPr>
        <p:spPr/>
        <p:txBody>
          <a:bodyPr/>
          <a:lstStyle/>
          <a:p>
            <a:r>
              <a:rPr lang="en-US" dirty="0" smtClean="0"/>
              <a:t>Conduction</a:t>
            </a:r>
            <a:endParaRPr lang="en-US" dirty="0"/>
          </a:p>
        </p:txBody>
      </p:sp>
    </p:spTree>
    <p:extLst>
      <p:ext uri="{BB962C8B-B14F-4D97-AF65-F5344CB8AC3E}">
        <p14:creationId xmlns:p14="http://schemas.microsoft.com/office/powerpoint/2010/main" val="31054714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Combines dry heat method of </a:t>
            </a:r>
            <a:r>
              <a:rPr lang="en-US" dirty="0" err="1" smtClean="0"/>
              <a:t>sauteing</a:t>
            </a:r>
            <a:r>
              <a:rPr lang="en-US" dirty="0" smtClean="0"/>
              <a:t> to brown surface of a large cut of meat and the dry heat method of roasting and the moist heat method’s of steaming and simmering to break down the connective tissue if the meat.</a:t>
            </a:r>
          </a:p>
          <a:p>
            <a:r>
              <a:rPr lang="en-US" dirty="0" smtClean="0"/>
              <a:t>Food is browned then transferred to a roasting pan liquid is added half way up.  Then covered and cooked in oven for a long period of time until well done.</a:t>
            </a:r>
            <a:endParaRPr lang="en-US" dirty="0"/>
          </a:p>
        </p:txBody>
      </p:sp>
      <p:sp>
        <p:nvSpPr>
          <p:cNvPr id="2" name="Title 1"/>
          <p:cNvSpPr>
            <a:spLocks noGrp="1"/>
          </p:cNvSpPr>
          <p:nvPr>
            <p:ph type="title"/>
          </p:nvPr>
        </p:nvSpPr>
        <p:spPr/>
        <p:txBody>
          <a:bodyPr>
            <a:normAutofit fontScale="90000"/>
          </a:bodyPr>
          <a:lstStyle/>
          <a:p>
            <a:r>
              <a:rPr lang="en-US" dirty="0" smtClean="0"/>
              <a:t>Braising</a:t>
            </a:r>
            <a:br>
              <a:rPr lang="en-US" dirty="0" smtClean="0"/>
            </a:br>
            <a:endParaRPr lang="en-US" dirty="0"/>
          </a:p>
        </p:txBody>
      </p:sp>
    </p:spTree>
    <p:extLst>
      <p:ext uri="{BB962C8B-B14F-4D97-AF65-F5344CB8AC3E}">
        <p14:creationId xmlns:p14="http://schemas.microsoft.com/office/powerpoint/2010/main" val="546787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Combines dry- heat method of </a:t>
            </a:r>
            <a:r>
              <a:rPr lang="en-US" dirty="0" err="1" smtClean="0"/>
              <a:t>sauteing</a:t>
            </a:r>
            <a:r>
              <a:rPr lang="en-US" dirty="0" smtClean="0"/>
              <a:t> and moist heat method of simmering.</a:t>
            </a:r>
          </a:p>
          <a:p>
            <a:r>
              <a:rPr lang="en-US" dirty="0" smtClean="0"/>
              <a:t>Used to tenderize smaller pieces of tough cuts of meat.</a:t>
            </a:r>
          </a:p>
          <a:p>
            <a:r>
              <a:rPr lang="en-US" dirty="0" smtClean="0"/>
              <a:t>Meat is first browned in bottom of pot then liquid is added to cover meat and simmered for  along period of time until well done.</a:t>
            </a:r>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smtClean="0"/>
              <a:t>Stewing</a:t>
            </a:r>
            <a:br>
              <a:rPr lang="en-US" dirty="0" smtClean="0"/>
            </a:br>
            <a:endParaRPr lang="en-US" dirty="0"/>
          </a:p>
        </p:txBody>
      </p:sp>
    </p:spTree>
    <p:extLst>
      <p:ext uri="{BB962C8B-B14F-4D97-AF65-F5344CB8AC3E}">
        <p14:creationId xmlns:p14="http://schemas.microsoft.com/office/powerpoint/2010/main" val="6189929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Remember the key to beautiful food is the proper cooking of </a:t>
            </a:r>
            <a:r>
              <a:rPr lang="en-US" smtClean="0"/>
              <a:t>that food!!!!!</a:t>
            </a:r>
            <a:endParaRPr lang="en-US"/>
          </a:p>
        </p:txBody>
      </p:sp>
      <p:sp>
        <p:nvSpPr>
          <p:cNvPr id="2" name="Title 1"/>
          <p:cNvSpPr>
            <a:spLocks noGrp="1"/>
          </p:cNvSpPr>
          <p:nvPr>
            <p:ph type="title"/>
          </p:nvPr>
        </p:nvSpPr>
        <p:spPr/>
        <p:txBody>
          <a:bodyPr/>
          <a:lstStyle/>
          <a:p>
            <a:r>
              <a:rPr lang="en-US" dirty="0" smtClean="0"/>
              <a:t>Food For Thought</a:t>
            </a:r>
            <a:endParaRPr lang="en-US" dirty="0"/>
          </a:p>
        </p:txBody>
      </p:sp>
    </p:spTree>
    <p:extLst>
      <p:ext uri="{BB962C8B-B14F-4D97-AF65-F5344CB8AC3E}">
        <p14:creationId xmlns:p14="http://schemas.microsoft.com/office/powerpoint/2010/main" val="2476584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Natural Convection – Occurs because of warm liquids and gases to rise while cooler ones fall. Which causes a natural circulation of heat.</a:t>
            </a:r>
          </a:p>
          <a:p>
            <a:r>
              <a:rPr lang="en-US" dirty="0" smtClean="0"/>
              <a:t>Example: simmering a stock, sauce or soup.</a:t>
            </a:r>
          </a:p>
          <a:p>
            <a:r>
              <a:rPr lang="en-US" dirty="0" smtClean="0"/>
              <a:t>Mechanical Convection – Relies on fans or stirring to circulate heat energy more quickly and evenly.  This will speed up the cooking process.</a:t>
            </a:r>
            <a:endParaRPr lang="en-US" dirty="0"/>
          </a:p>
        </p:txBody>
      </p:sp>
      <p:sp>
        <p:nvSpPr>
          <p:cNvPr id="2" name="Title 1"/>
          <p:cNvSpPr>
            <a:spLocks noGrp="1"/>
          </p:cNvSpPr>
          <p:nvPr>
            <p:ph type="title"/>
          </p:nvPr>
        </p:nvSpPr>
        <p:spPr/>
        <p:txBody>
          <a:bodyPr/>
          <a:lstStyle/>
          <a:p>
            <a:r>
              <a:rPr lang="en-US" dirty="0" smtClean="0"/>
              <a:t>Convection</a:t>
            </a:r>
            <a:endParaRPr lang="en-US" dirty="0"/>
          </a:p>
        </p:txBody>
      </p:sp>
    </p:spTree>
    <p:extLst>
      <p:ext uri="{BB962C8B-B14F-4D97-AF65-F5344CB8AC3E}">
        <p14:creationId xmlns:p14="http://schemas.microsoft.com/office/powerpoint/2010/main" val="2361033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Does not require direct physical contact between the heat source and the food being cooked.</a:t>
            </a:r>
          </a:p>
          <a:p>
            <a:r>
              <a:rPr lang="en-US" dirty="0" smtClean="0"/>
              <a:t>Instead energy is transferred by waves of heat or light striking the food.</a:t>
            </a:r>
          </a:p>
          <a:p>
            <a:r>
              <a:rPr lang="en-US" dirty="0" smtClean="0"/>
              <a:t>The two types are microwave and </a:t>
            </a:r>
            <a:r>
              <a:rPr lang="en-US" dirty="0" err="1" smtClean="0"/>
              <a:t>infared</a:t>
            </a:r>
            <a:r>
              <a:rPr lang="en-US" dirty="0" smtClean="0"/>
              <a:t>.</a:t>
            </a:r>
            <a:endParaRPr lang="en-US" dirty="0"/>
          </a:p>
        </p:txBody>
      </p:sp>
      <p:sp>
        <p:nvSpPr>
          <p:cNvPr id="2" name="Title 1"/>
          <p:cNvSpPr>
            <a:spLocks noGrp="1"/>
          </p:cNvSpPr>
          <p:nvPr>
            <p:ph type="title"/>
          </p:nvPr>
        </p:nvSpPr>
        <p:spPr/>
        <p:txBody>
          <a:bodyPr/>
          <a:lstStyle/>
          <a:p>
            <a:r>
              <a:rPr lang="en-US" dirty="0" smtClean="0"/>
              <a:t>Radiation </a:t>
            </a:r>
            <a:endParaRPr lang="en-US" dirty="0"/>
          </a:p>
        </p:txBody>
      </p:sp>
    </p:spTree>
    <p:extLst>
      <p:ext uri="{BB962C8B-B14F-4D97-AF65-F5344CB8AC3E}">
        <p14:creationId xmlns:p14="http://schemas.microsoft.com/office/powerpoint/2010/main" val="3727339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Uses an electric or ceramic element heated to a high temperature.  This causes waves of radiant heat that will cook the food and travels at the speed of light in any direction.</a:t>
            </a:r>
          </a:p>
          <a:p>
            <a:r>
              <a:rPr lang="en-US" dirty="0" smtClean="0"/>
              <a:t>Examples would be broilers, toasters and the coals or wood from a fire.</a:t>
            </a:r>
            <a:endParaRPr lang="en-US" dirty="0"/>
          </a:p>
        </p:txBody>
      </p:sp>
      <p:sp>
        <p:nvSpPr>
          <p:cNvPr id="2" name="Title 1"/>
          <p:cNvSpPr>
            <a:spLocks noGrp="1"/>
          </p:cNvSpPr>
          <p:nvPr>
            <p:ph type="title"/>
          </p:nvPr>
        </p:nvSpPr>
        <p:spPr/>
        <p:txBody>
          <a:bodyPr/>
          <a:lstStyle/>
          <a:p>
            <a:r>
              <a:rPr lang="en-US" dirty="0" smtClean="0"/>
              <a:t>Infrared Radiation</a:t>
            </a:r>
            <a:endParaRPr lang="en-US" dirty="0"/>
          </a:p>
        </p:txBody>
      </p:sp>
    </p:spTree>
    <p:extLst>
      <p:ext uri="{BB962C8B-B14F-4D97-AF65-F5344CB8AC3E}">
        <p14:creationId xmlns:p14="http://schemas.microsoft.com/office/powerpoint/2010/main" val="1786940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Heats up the water molecules in food which causes this energy to travel through the food via conduction.</a:t>
            </a:r>
          </a:p>
          <a:p>
            <a:r>
              <a:rPr lang="en-US" dirty="0" smtClean="0"/>
              <a:t>This method will not brown food but will cook food quickly.</a:t>
            </a:r>
          </a:p>
          <a:p>
            <a:r>
              <a:rPr lang="en-US" dirty="0" smtClean="0"/>
              <a:t>Side note:  the reason a plate may feel hot in a microwave is due to the heat energy being transferred by the food to the plate.</a:t>
            </a:r>
            <a:endParaRPr lang="en-US" dirty="0"/>
          </a:p>
        </p:txBody>
      </p:sp>
      <p:sp>
        <p:nvSpPr>
          <p:cNvPr id="2" name="Title 1"/>
          <p:cNvSpPr>
            <a:spLocks noGrp="1"/>
          </p:cNvSpPr>
          <p:nvPr>
            <p:ph type="title"/>
          </p:nvPr>
        </p:nvSpPr>
        <p:spPr/>
        <p:txBody>
          <a:bodyPr/>
          <a:lstStyle/>
          <a:p>
            <a:r>
              <a:rPr lang="en-US" dirty="0" smtClean="0"/>
              <a:t>Microwave Cooking</a:t>
            </a:r>
            <a:endParaRPr lang="en-US" dirty="0"/>
          </a:p>
        </p:txBody>
      </p:sp>
    </p:spTree>
    <p:extLst>
      <p:ext uri="{BB962C8B-B14F-4D97-AF65-F5344CB8AC3E}">
        <p14:creationId xmlns:p14="http://schemas.microsoft.com/office/powerpoint/2010/main" val="1835459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Proteins Coagulate</a:t>
            </a:r>
          </a:p>
          <a:p>
            <a:r>
              <a:rPr lang="en-US" dirty="0" smtClean="0"/>
              <a:t>Starches Gelatinize</a:t>
            </a:r>
          </a:p>
          <a:p>
            <a:r>
              <a:rPr lang="en-US" dirty="0" smtClean="0"/>
              <a:t>Sugars Caramelize</a:t>
            </a:r>
          </a:p>
          <a:p>
            <a:r>
              <a:rPr lang="en-US" dirty="0" smtClean="0"/>
              <a:t>Water Evaporates</a:t>
            </a:r>
          </a:p>
          <a:p>
            <a:r>
              <a:rPr lang="en-US" dirty="0" smtClean="0"/>
              <a:t>Fats Melt</a:t>
            </a:r>
          </a:p>
          <a:p>
            <a:pPr marL="0" indent="0">
              <a:buNone/>
            </a:pPr>
            <a:endParaRPr lang="en-US" dirty="0"/>
          </a:p>
        </p:txBody>
      </p:sp>
      <p:sp>
        <p:nvSpPr>
          <p:cNvPr id="2" name="Title 1"/>
          <p:cNvSpPr>
            <a:spLocks noGrp="1"/>
          </p:cNvSpPr>
          <p:nvPr>
            <p:ph type="title"/>
          </p:nvPr>
        </p:nvSpPr>
        <p:spPr/>
        <p:txBody>
          <a:bodyPr/>
          <a:lstStyle/>
          <a:p>
            <a:r>
              <a:rPr lang="en-US" dirty="0" smtClean="0"/>
              <a:t>Effects of Heat</a:t>
            </a:r>
            <a:endParaRPr lang="en-US" dirty="0"/>
          </a:p>
        </p:txBody>
      </p:sp>
    </p:spTree>
    <p:extLst>
      <p:ext uri="{BB962C8B-B14F-4D97-AF65-F5344CB8AC3E}">
        <p14:creationId xmlns:p14="http://schemas.microsoft.com/office/powerpoint/2010/main" val="2331780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Proteins are large molecules found in both animal based food and plant based food.</a:t>
            </a:r>
          </a:p>
          <a:p>
            <a:r>
              <a:rPr lang="en-US" dirty="0" smtClean="0"/>
              <a:t>Proteins normal form is liquid to semi-liquid.</a:t>
            </a:r>
          </a:p>
          <a:p>
            <a:r>
              <a:rPr lang="en-US" dirty="0" smtClean="0"/>
              <a:t>As proteins cook they lose moisture, shrink and become firm.</a:t>
            </a:r>
          </a:p>
          <a:p>
            <a:r>
              <a:rPr lang="en-US" dirty="0" smtClean="0"/>
              <a:t>Example:  Steak becoming firmer on the grill.  Egg whites changing from clear liquid to a white solid.  Most proteins coagulate at 160 to 185 degrees.</a:t>
            </a:r>
            <a:endParaRPr lang="en-US" dirty="0"/>
          </a:p>
        </p:txBody>
      </p:sp>
      <p:sp>
        <p:nvSpPr>
          <p:cNvPr id="2" name="Title 1"/>
          <p:cNvSpPr>
            <a:spLocks noGrp="1"/>
          </p:cNvSpPr>
          <p:nvPr>
            <p:ph type="title"/>
          </p:nvPr>
        </p:nvSpPr>
        <p:spPr/>
        <p:txBody>
          <a:bodyPr/>
          <a:lstStyle/>
          <a:p>
            <a:r>
              <a:rPr lang="en-US" dirty="0" smtClean="0"/>
              <a:t>Proteins Coagulate</a:t>
            </a:r>
            <a:endParaRPr lang="en-US" dirty="0"/>
          </a:p>
        </p:txBody>
      </p:sp>
    </p:spTree>
    <p:extLst>
      <p:ext uri="{BB962C8B-B14F-4D97-AF65-F5344CB8AC3E}">
        <p14:creationId xmlns:p14="http://schemas.microsoft.com/office/powerpoint/2010/main" val="215671890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120</TotalTime>
  <Words>1563</Words>
  <Application>Microsoft Office PowerPoint</Application>
  <PresentationFormat>On-screen Show (4:3)</PresentationFormat>
  <Paragraphs>158</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Hardcover</vt:lpstr>
      <vt:lpstr>Principles of Cooking</vt:lpstr>
      <vt:lpstr>Heat Transfer</vt:lpstr>
      <vt:lpstr>Conduction</vt:lpstr>
      <vt:lpstr>Convection</vt:lpstr>
      <vt:lpstr>Radiation </vt:lpstr>
      <vt:lpstr>Infrared Radiation</vt:lpstr>
      <vt:lpstr>Microwave Cooking</vt:lpstr>
      <vt:lpstr>Effects of Heat</vt:lpstr>
      <vt:lpstr>Proteins Coagulate</vt:lpstr>
      <vt:lpstr>Starches Gelatinize</vt:lpstr>
      <vt:lpstr>Sugars Caramelize</vt:lpstr>
      <vt:lpstr>Water Evaporates</vt:lpstr>
      <vt:lpstr>Fats Melt</vt:lpstr>
      <vt:lpstr>Cooking Methods</vt:lpstr>
      <vt:lpstr>Dry-Heat Cooking</vt:lpstr>
      <vt:lpstr>Broiling</vt:lpstr>
      <vt:lpstr>Sauteing</vt:lpstr>
      <vt:lpstr>Pan-Frying</vt:lpstr>
      <vt:lpstr>Deep-Frying</vt:lpstr>
      <vt:lpstr>Deep-Frying Cont:</vt:lpstr>
      <vt:lpstr>Roasting and Baking </vt:lpstr>
      <vt:lpstr>Roasting and Baking Cont:</vt:lpstr>
      <vt:lpstr>Grilling </vt:lpstr>
      <vt:lpstr>Moist-Heat Cooking</vt:lpstr>
      <vt:lpstr>Poaching</vt:lpstr>
      <vt:lpstr>Simmering</vt:lpstr>
      <vt:lpstr>Boiling</vt:lpstr>
      <vt:lpstr>Steaming </vt:lpstr>
      <vt:lpstr>Combination Cooking</vt:lpstr>
      <vt:lpstr>Braising </vt:lpstr>
      <vt:lpstr>Stewing </vt:lpstr>
      <vt:lpstr>Food For Thought</vt:lpstr>
    </vt:vector>
  </TitlesOfParts>
  <Company>Performance Food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Cooking</dc:title>
  <dc:creator>Lonnie Varisco</dc:creator>
  <cp:lastModifiedBy>Devienne Theriot</cp:lastModifiedBy>
  <cp:revision>12</cp:revision>
  <dcterms:created xsi:type="dcterms:W3CDTF">2014-06-20T19:10:36Z</dcterms:created>
  <dcterms:modified xsi:type="dcterms:W3CDTF">2014-06-23T15:12:36Z</dcterms:modified>
</cp:coreProperties>
</file>