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71" r:id="rId3"/>
    <p:sldId id="275" r:id="rId4"/>
    <p:sldId id="270" r:id="rId5"/>
    <p:sldId id="272" r:id="rId6"/>
    <p:sldId id="273" r:id="rId7"/>
    <p:sldId id="274" r:id="rId8"/>
    <p:sldId id="276" r:id="rId9"/>
    <p:sldId id="277" r:id="rId10"/>
    <p:sldId id="259" r:id="rId11"/>
    <p:sldId id="279" r:id="rId12"/>
    <p:sldId id="281" r:id="rId13"/>
    <p:sldId id="282" r:id="rId14"/>
    <p:sldId id="280" r:id="rId15"/>
    <p:sldId id="283" r:id="rId16"/>
    <p:sldId id="284" r:id="rId17"/>
    <p:sldId id="285" r:id="rId18"/>
    <p:sldId id="286" r:id="rId19"/>
    <p:sldId id="261" r:id="rId20"/>
    <p:sldId id="289" r:id="rId21"/>
    <p:sldId id="290" r:id="rId22"/>
    <p:sldId id="260" r:id="rId23"/>
    <p:sldId id="292" r:id="rId24"/>
    <p:sldId id="262" r:id="rId25"/>
    <p:sldId id="291" r:id="rId26"/>
    <p:sldId id="263" r:id="rId27"/>
    <p:sldId id="293" r:id="rId28"/>
    <p:sldId id="264" r:id="rId29"/>
    <p:sldId id="294" r:id="rId30"/>
    <p:sldId id="265" r:id="rId31"/>
    <p:sldId id="295" r:id="rId32"/>
    <p:sldId id="266" r:id="rId33"/>
    <p:sldId id="296" r:id="rId34"/>
    <p:sldId id="267" r:id="rId35"/>
    <p:sldId id="297" r:id="rId36"/>
    <p:sldId id="268" r:id="rId37"/>
    <p:sldId id="298" r:id="rId38"/>
    <p:sldId id="269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626" autoAdjust="0"/>
  </p:normalViewPr>
  <p:slideViewPr>
    <p:cSldViewPr>
      <p:cViewPr varScale="1">
        <p:scale>
          <a:sx n="80" d="100"/>
          <a:sy n="80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C9B9B-F52F-4CD5-AEDC-9B1C946CD0A3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1BB7A-7D91-4F3A-B311-21075C7F75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7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resistance</a:t>
            </a:r>
            <a:r>
              <a:rPr lang="en-US" baseline="0" dirty="0" smtClean="0"/>
              <a:t> should there be for:</a:t>
            </a:r>
          </a:p>
          <a:p>
            <a:pPr lvl="1"/>
            <a:r>
              <a:rPr lang="en-US" baseline="0" dirty="0" smtClean="0"/>
              <a:t>Apple pie</a:t>
            </a:r>
          </a:p>
          <a:p>
            <a:pPr lvl="1"/>
            <a:r>
              <a:rPr lang="en-US" baseline="0" dirty="0" smtClean="0"/>
              <a:t>Chocolate Cream pie</a:t>
            </a:r>
          </a:p>
          <a:p>
            <a:pPr lvl="1"/>
            <a:r>
              <a:rPr lang="en-US" baseline="0" dirty="0" smtClean="0"/>
              <a:t>Bread Pudding</a:t>
            </a:r>
          </a:p>
          <a:p>
            <a:pPr lvl="1"/>
            <a:r>
              <a:rPr lang="en-US" baseline="0" dirty="0" smtClean="0"/>
              <a:t>Rice Pudding</a:t>
            </a:r>
          </a:p>
          <a:p>
            <a:pPr lvl="1"/>
            <a:r>
              <a:rPr lang="en-US" baseline="0" dirty="0" smtClean="0"/>
              <a:t>Crème caramel or Flan</a:t>
            </a:r>
          </a:p>
          <a:p>
            <a:pPr lvl="1"/>
            <a:r>
              <a:rPr lang="en-US" baseline="0" dirty="0" smtClean="0"/>
              <a:t>Crème Brulee</a:t>
            </a:r>
          </a:p>
          <a:p>
            <a:pPr lvl="1"/>
            <a:endParaRPr lang="en-US" baseline="0" dirty="0" smtClean="0"/>
          </a:p>
          <a:p>
            <a:pPr lvl="0" algn="l"/>
            <a:r>
              <a:rPr lang="en-US" baseline="0" dirty="0" smtClean="0"/>
              <a:t>Temperature for Hot Apple Pie a la mode</a:t>
            </a:r>
          </a:p>
          <a:p>
            <a:pPr lvl="0" algn="l"/>
            <a:endParaRPr lang="en-US" baseline="0" dirty="0" smtClean="0"/>
          </a:p>
          <a:p>
            <a:pPr lvl="0" algn="l"/>
            <a:r>
              <a:rPr lang="en-US" baseline="0" dirty="0" smtClean="0"/>
              <a:t>Textures – crispy, chewy, gummy!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1BB7A-7D91-4F3A-B311-21075C7F75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good combinations?</a:t>
            </a:r>
          </a:p>
          <a:p>
            <a:endParaRPr lang="en-US" dirty="0" smtClean="0"/>
          </a:p>
          <a:p>
            <a:r>
              <a:rPr lang="en-US" dirty="0" smtClean="0"/>
              <a:t>Peanut</a:t>
            </a:r>
            <a:r>
              <a:rPr lang="en-US" baseline="0" dirty="0" smtClean="0"/>
              <a:t> butter cookies with Chocolate Chunks and Salted peanuts</a:t>
            </a:r>
          </a:p>
          <a:p>
            <a:endParaRPr lang="en-US" baseline="0" dirty="0" smtClean="0"/>
          </a:p>
          <a:p>
            <a:r>
              <a:rPr lang="en-US" dirty="0" smtClean="0"/>
              <a:t>Carrot cake with cream cheese frosting (with</a:t>
            </a:r>
            <a:r>
              <a:rPr lang="en-US" baseline="0" dirty="0" smtClean="0"/>
              <a:t> what Ice Cream?)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1BB7A-7D91-4F3A-B311-21075C7F75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8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1F10AEF-F0A3-4BA3-9A58-5F4EB71A5E3C}" type="datetimeFigureOut">
              <a:rPr lang="en-US" smtClean="0"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3A20A2D7-7298-4A14-911F-F3807FECC70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Plated Desserts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John Kozar, Department Head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Chef John Folse Culinary Institute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2920"/>
            <a:ext cx="1694688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Crème Brulee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2" y="1806575"/>
            <a:ext cx="2943196" cy="4052888"/>
          </a:xfrm>
        </p:spPr>
      </p:pic>
    </p:spTree>
    <p:extLst>
      <p:ext uri="{BB962C8B-B14F-4D97-AF65-F5344CB8AC3E}">
        <p14:creationId xmlns:p14="http://schemas.microsoft.com/office/powerpoint/2010/main" val="10875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/ temperature /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spoon or fork</a:t>
            </a:r>
          </a:p>
          <a:p>
            <a:pPr lvl="1"/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Density</a:t>
            </a:r>
          </a:p>
          <a:p>
            <a:r>
              <a:rPr lang="en-US" dirty="0" smtClean="0"/>
              <a:t>Mouth feel</a:t>
            </a:r>
          </a:p>
          <a:p>
            <a:pPr lvl="1"/>
            <a:r>
              <a:rPr lang="en-US" dirty="0" smtClean="0"/>
              <a:t>Temperatures</a:t>
            </a:r>
          </a:p>
          <a:p>
            <a:pPr lvl="1"/>
            <a:r>
              <a:rPr lang="en-US" dirty="0" smtClean="0"/>
              <a:t>Textures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/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Anticipation…….</a:t>
            </a:r>
          </a:p>
          <a:p>
            <a:r>
              <a:rPr lang="en-US" sz="2800" dirty="0" smtClean="0"/>
              <a:t>Crème Brulee crack!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Sweet</a:t>
            </a:r>
          </a:p>
          <a:p>
            <a:r>
              <a:rPr lang="en-US" sz="2800" dirty="0" smtClean="0"/>
              <a:t>Salty</a:t>
            </a:r>
          </a:p>
          <a:p>
            <a:r>
              <a:rPr lang="en-US" sz="2800" dirty="0" smtClean="0"/>
              <a:t>Sour</a:t>
            </a:r>
          </a:p>
          <a:p>
            <a:r>
              <a:rPr lang="en-US" sz="2800" dirty="0" smtClean="0"/>
              <a:t>Bitter</a:t>
            </a:r>
          </a:p>
          <a:p>
            <a:r>
              <a:rPr lang="en-US" sz="2800" dirty="0" smtClean="0"/>
              <a:t>Spicy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6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Chart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06" y="2221210"/>
            <a:ext cx="5784188" cy="32236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372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Chocolate Custard Spiced Island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With Macadamia Nut Cake, Passion Fruit Sauce, and Spicy Grissini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 smtClean="0"/>
              <a:t>Chocolate-cardamom grissini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 smtClean="0"/>
              <a:t>Nutmeg grissini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 smtClean="0"/>
              <a:t>Bing Cherries, pitted &amp; halved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 smtClean="0"/>
              <a:t>Sliced green &amp; red seedless grapes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 smtClean="0"/>
              <a:t>Batonnets of fresh mango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i="1" dirty="0" smtClean="0"/>
              <a:t>Fresh basil leaves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8197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Proper Planning Prevents Poor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Custards baked and stored in cooler</a:t>
            </a:r>
          </a:p>
          <a:p>
            <a:r>
              <a:rPr lang="en-US" sz="2400" dirty="0" smtClean="0"/>
              <a:t>Cakes baked, cut and stored in freezer</a:t>
            </a:r>
          </a:p>
          <a:p>
            <a:r>
              <a:rPr lang="en-US" sz="2400" dirty="0" smtClean="0"/>
              <a:t>Grissini baked, stored in tightly sealed container with desiccant</a:t>
            </a:r>
          </a:p>
          <a:p>
            <a:r>
              <a:rPr lang="en-US" sz="2400" dirty="0" smtClean="0"/>
              <a:t>Passion Fruit Sauce made and stored in cooler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Unmold custards and place on thawed cake circles</a:t>
            </a:r>
          </a:p>
          <a:p>
            <a:r>
              <a:rPr lang="en-US" sz="2400" dirty="0" smtClean="0"/>
              <a:t>Cut fresh fruit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Place custard/cake in center of plate.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Arrange cut fruit and basil on plate.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Pipe apricot jam on custard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Place grissini on top of apricot jam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Center star fruit on top of grissini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Sauce plate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52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Chocolate Custard Spiced Island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06575"/>
            <a:ext cx="3657600" cy="5036648"/>
          </a:xfrm>
        </p:spPr>
      </p:pic>
    </p:spTree>
    <p:extLst>
      <p:ext uri="{BB962C8B-B14F-4D97-AF65-F5344CB8AC3E}">
        <p14:creationId xmlns:p14="http://schemas.microsoft.com/office/powerpoint/2010/main" val="39455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About me…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Native of Latrobe, Pennsylvania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BS Applied Mathematics, 1983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AAS, Pennsylvania Culinary, 1992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Duquesne Club, Baker to Assistant Pastry Chef from 1993 to 1999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Beau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Rivage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Assistant Pastry Chef, 1999-2002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CJFCI, 2002 – present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MBOE, Ohio State, 2009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Spiced Island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05" y="2221210"/>
            <a:ext cx="7171195" cy="39966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6146" name="Picture 2" descr="C:\Users\NSUSER\AppData\Local\Microsoft\Windows\Temporary Internet Files\Content.IE5\OVHJWG6I\MC90044215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48" y="2895600"/>
            <a:ext cx="609371" cy="6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SUSER\AppData\Local\Microsoft\Windows\Temporary Internet Files\Content.IE5\OVHJWG6I\MC90044215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00" y="4876800"/>
            <a:ext cx="609371" cy="6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SUSER\AppData\Local\Microsoft\Windows\Temporary Internet Files\Content.IE5\OVHJWG6I\MC90044215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57" y="5543607"/>
            <a:ext cx="609371" cy="6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SUSER\AppData\Local\Microsoft\Windows\Temporary Internet Files\Content.IE5\OVHJWG6I\MC90044215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65393"/>
            <a:ext cx="609371" cy="6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SUSER\AppData\Local\Microsoft\Windows\Temporary Internet Files\Content.IE5\OVHJWG6I\MC90044215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25" y="4267429"/>
            <a:ext cx="609371" cy="6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SUSER\AppData\Local\Microsoft\Windows\Temporary Internet Files\Content.IE5\OVHJWG6I\MC90044215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962953"/>
            <a:ext cx="609371" cy="6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SUSER\AppData\Local\Microsoft\Windows\Temporary Internet Files\Content.IE5\OVHJWG6I\MC90044215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5572324"/>
            <a:ext cx="609371" cy="6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SUSER\AppData\Local\Microsoft\Windows\Temporary Internet Files\Content.IE5\OVHJWG6I\MC90044215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67428"/>
            <a:ext cx="609371" cy="6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NSUSER\AppData\Local\Microsoft\Windows\Temporary Internet Files\Content.IE5\OVHJWG6I\MC90044215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4975310"/>
            <a:ext cx="609371" cy="60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SUSER\AppData\Local\Microsoft\Windows\Temporary Internet Files\Content.IE5\K73Q9D8D\MC9004414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99" y="4172692"/>
            <a:ext cx="685572" cy="68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Inferno of Chocolate Espresso Mousse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Rich chocolate cake</a:t>
            </a:r>
          </a:p>
          <a:p>
            <a:pPr lvl="1"/>
            <a:r>
              <a:rPr lang="en-US" dirty="0" smtClean="0"/>
              <a:t>Chocolate Espresso Mousse</a:t>
            </a:r>
          </a:p>
          <a:p>
            <a:pPr lvl="1"/>
            <a:r>
              <a:rPr lang="en-US" dirty="0" smtClean="0"/>
              <a:t>Chocolate “Wrap”</a:t>
            </a:r>
          </a:p>
          <a:p>
            <a:pPr lvl="1"/>
            <a:r>
              <a:rPr lang="en-US" dirty="0" smtClean="0"/>
              <a:t>Amaranth </a:t>
            </a:r>
            <a:r>
              <a:rPr lang="en-US" dirty="0" err="1" smtClean="0"/>
              <a:t>Hippen</a:t>
            </a:r>
            <a:r>
              <a:rPr lang="en-US" dirty="0" smtClean="0"/>
              <a:t> “Salad”</a:t>
            </a:r>
          </a:p>
          <a:p>
            <a:pPr lvl="1"/>
            <a:r>
              <a:rPr lang="en-US" dirty="0" smtClean="0"/>
              <a:t>Cinnamon Sugar wavy sticks</a:t>
            </a:r>
          </a:p>
          <a:p>
            <a:pPr lvl="1"/>
            <a:r>
              <a:rPr lang="en-US" dirty="0" smtClean="0"/>
              <a:t>Raspberry Coulis</a:t>
            </a:r>
          </a:p>
          <a:p>
            <a:pPr lvl="1"/>
            <a:r>
              <a:rPr lang="en-US" dirty="0" smtClean="0"/>
              <a:t>Fresh fruit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Inferno of Chocolate Espresso Mousse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2" y="1806575"/>
            <a:ext cx="2943196" cy="4052888"/>
          </a:xfrm>
        </p:spPr>
      </p:pic>
    </p:spTree>
    <p:extLst>
      <p:ext uri="{BB962C8B-B14F-4D97-AF65-F5344CB8AC3E}">
        <p14:creationId xmlns:p14="http://schemas.microsoft.com/office/powerpoint/2010/main" val="41103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Pineapple Napoleon with Coconut Sorbet, Banana Soft Custard, and Caramel-Rum Sauce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Pineapple crisps</a:t>
            </a:r>
          </a:p>
          <a:p>
            <a:pPr lvl="1"/>
            <a:r>
              <a:rPr lang="en-US" dirty="0" smtClean="0"/>
              <a:t>Coconut sorbet</a:t>
            </a:r>
          </a:p>
          <a:p>
            <a:pPr lvl="1"/>
            <a:r>
              <a:rPr lang="en-US" dirty="0" smtClean="0"/>
              <a:t>Banana Crème Brulee</a:t>
            </a:r>
          </a:p>
          <a:p>
            <a:pPr lvl="1"/>
            <a:r>
              <a:rPr lang="en-US" dirty="0" smtClean="0"/>
              <a:t>Caramel-Rum sauce</a:t>
            </a:r>
          </a:p>
          <a:p>
            <a:pPr lvl="1"/>
            <a:r>
              <a:rPr lang="en-US" dirty="0" smtClean="0"/>
              <a:t>Buttercream</a:t>
            </a:r>
          </a:p>
          <a:p>
            <a:pPr lvl="1"/>
            <a:r>
              <a:rPr lang="en-US" dirty="0" smtClean="0"/>
              <a:t>Pulled sugar leaves</a:t>
            </a:r>
          </a:p>
          <a:p>
            <a:pPr lvl="1"/>
            <a:r>
              <a:rPr lang="en-US" dirty="0" smtClean="0"/>
              <a:t>Sugar cookie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Pineapple Napoleon with Coconut Sorbet, Banana Soft Custard, and Caramel-Rum Sauce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2" y="1806575"/>
            <a:ext cx="2943196" cy="4052888"/>
          </a:xfrm>
        </p:spPr>
      </p:pic>
    </p:spTree>
    <p:extLst>
      <p:ext uri="{BB962C8B-B14F-4D97-AF65-F5344CB8AC3E}">
        <p14:creationId xmlns:p14="http://schemas.microsoft.com/office/powerpoint/2010/main" val="12850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Blackberry Bavarian with White Chocolate Lattice and Spiced Citrus Sauce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Components:</a:t>
            </a:r>
          </a:p>
          <a:p>
            <a:pPr lvl="1"/>
            <a:r>
              <a:rPr lang="en-US" sz="1800" dirty="0" smtClean="0"/>
              <a:t>Yellow cake base</a:t>
            </a:r>
          </a:p>
          <a:p>
            <a:pPr lvl="1"/>
            <a:r>
              <a:rPr lang="en-US" sz="1800" dirty="0" smtClean="0"/>
              <a:t>Blackberry Bavarian</a:t>
            </a:r>
          </a:p>
          <a:p>
            <a:pPr lvl="1"/>
            <a:r>
              <a:rPr lang="en-US" sz="1800" dirty="0" smtClean="0"/>
              <a:t>White Chocolate Lattice “Wrap”</a:t>
            </a:r>
          </a:p>
          <a:p>
            <a:pPr lvl="1"/>
            <a:r>
              <a:rPr lang="en-US" sz="1800" dirty="0" smtClean="0"/>
              <a:t>Meringue Sticks</a:t>
            </a:r>
          </a:p>
          <a:p>
            <a:pPr lvl="1"/>
            <a:r>
              <a:rPr lang="en-US" sz="1800" dirty="0" smtClean="0"/>
              <a:t>Sugar Rings</a:t>
            </a:r>
          </a:p>
          <a:p>
            <a:pPr lvl="1"/>
            <a:r>
              <a:rPr lang="en-US" sz="1800" dirty="0" smtClean="0"/>
              <a:t>Spiced orange-honey sauce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06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Blackberry Bavarian with White Chocolate Lattice and Spiced Citrus Sauce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2" y="1806575"/>
            <a:ext cx="2943196" cy="4052888"/>
          </a:xfrm>
        </p:spPr>
      </p:pic>
    </p:spTree>
    <p:extLst>
      <p:ext uri="{BB962C8B-B14F-4D97-AF65-F5344CB8AC3E}">
        <p14:creationId xmlns:p14="http://schemas.microsoft.com/office/powerpoint/2010/main" val="30151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Hemisphere of Chocolate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Hazelnut cake circles</a:t>
            </a:r>
          </a:p>
          <a:p>
            <a:pPr lvl="1"/>
            <a:r>
              <a:rPr lang="en-US" dirty="0" smtClean="0"/>
              <a:t>Chocolate mousse</a:t>
            </a:r>
          </a:p>
          <a:p>
            <a:pPr lvl="1"/>
            <a:r>
              <a:rPr lang="en-US" dirty="0" smtClean="0"/>
              <a:t>Strawberry Crème Brulee</a:t>
            </a:r>
          </a:p>
          <a:p>
            <a:pPr lvl="1"/>
            <a:r>
              <a:rPr lang="en-US" dirty="0" smtClean="0"/>
              <a:t>Apricot Nectar sauce</a:t>
            </a:r>
          </a:p>
          <a:p>
            <a:pPr lvl="1"/>
            <a:r>
              <a:rPr lang="en-US" dirty="0" smtClean="0"/>
              <a:t>Poured sugar “plate”</a:t>
            </a:r>
          </a:p>
          <a:p>
            <a:pPr lvl="1"/>
            <a:r>
              <a:rPr lang="en-US" dirty="0" smtClean="0"/>
              <a:t>Florentine cookies</a:t>
            </a:r>
          </a:p>
          <a:p>
            <a:pPr lvl="1"/>
            <a:r>
              <a:rPr lang="en-US" dirty="0" smtClean="0"/>
              <a:t>White chocolate ring</a:t>
            </a:r>
          </a:p>
          <a:p>
            <a:pPr lvl="1"/>
            <a:r>
              <a:rPr lang="en-US" dirty="0" smtClean="0"/>
              <a:t>Gold leaf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Hemisphere of Chocolate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2" y="1806575"/>
            <a:ext cx="2943196" cy="4052888"/>
          </a:xfrm>
        </p:spPr>
      </p:pic>
    </p:spTree>
    <p:extLst>
      <p:ext uri="{BB962C8B-B14F-4D97-AF65-F5344CB8AC3E}">
        <p14:creationId xmlns:p14="http://schemas.microsoft.com/office/powerpoint/2010/main" val="20311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Rice Pudding Mousse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Sesame Cake sticks</a:t>
            </a:r>
          </a:p>
          <a:p>
            <a:pPr lvl="1"/>
            <a:r>
              <a:rPr lang="en-US" dirty="0" smtClean="0"/>
              <a:t>Rice Pudding Mousse</a:t>
            </a:r>
          </a:p>
          <a:p>
            <a:pPr lvl="1"/>
            <a:r>
              <a:rPr lang="en-US" dirty="0" smtClean="0"/>
              <a:t>Mirabelle plums</a:t>
            </a:r>
          </a:p>
          <a:p>
            <a:pPr lvl="1"/>
            <a:r>
              <a:rPr lang="en-US" dirty="0" smtClean="0"/>
              <a:t>Rhubarb crisps</a:t>
            </a:r>
          </a:p>
          <a:p>
            <a:pPr lvl="1"/>
            <a:r>
              <a:rPr lang="en-US" dirty="0" smtClean="0"/>
              <a:t>Chocolate transfer sheet cutouts</a:t>
            </a:r>
          </a:p>
          <a:p>
            <a:pPr lvl="1"/>
            <a:r>
              <a:rPr lang="en-US" dirty="0" smtClean="0"/>
              <a:t>Spun sugar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Hospitality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Exceeding guests’ expectations!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6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Rice Pudding Mousse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1210" y="1806575"/>
            <a:ext cx="5581580" cy="4052888"/>
          </a:xfrm>
        </p:spPr>
      </p:pic>
    </p:spTree>
    <p:extLst>
      <p:ext uri="{BB962C8B-B14F-4D97-AF65-F5344CB8AC3E}">
        <p14:creationId xmlns:p14="http://schemas.microsoft.com/office/powerpoint/2010/main" val="5315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Pumpkin Mousse with Cabernet Sauvignon Sun-Dried Cherry Sauce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Miniature pumpkins, hollowed &amp; roasted</a:t>
            </a:r>
          </a:p>
          <a:p>
            <a:pPr lvl="1"/>
            <a:r>
              <a:rPr lang="en-US" dirty="0" smtClean="0"/>
              <a:t>Pumpkin mousse</a:t>
            </a:r>
          </a:p>
          <a:p>
            <a:pPr lvl="1"/>
            <a:r>
              <a:rPr lang="en-US" dirty="0" smtClean="0"/>
              <a:t>Wine-cherry sauce</a:t>
            </a:r>
          </a:p>
          <a:p>
            <a:pPr lvl="1"/>
            <a:r>
              <a:rPr lang="en-US" dirty="0" smtClean="0"/>
              <a:t>Chocolate Ties</a:t>
            </a:r>
          </a:p>
          <a:p>
            <a:pPr lvl="1"/>
            <a:r>
              <a:rPr lang="en-US" dirty="0" smtClean="0"/>
              <a:t>Toasted Pecans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Pumpkin Mousse with Cabernet Sauvignon Sun-Dried Cherry Sauce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2" y="1806575"/>
            <a:ext cx="2943196" cy="4052888"/>
          </a:xfrm>
        </p:spPr>
      </p:pic>
    </p:spTree>
    <p:extLst>
      <p:ext uri="{BB962C8B-B14F-4D97-AF65-F5344CB8AC3E}">
        <p14:creationId xmlns:p14="http://schemas.microsoft.com/office/powerpoint/2010/main" val="11149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Chocolate and Banana Pate with Papaya Sorbet, Curl Cookies, and Chocolate Sauce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Chocolate – Banana Pate</a:t>
            </a:r>
          </a:p>
          <a:p>
            <a:pPr lvl="1"/>
            <a:r>
              <a:rPr lang="en-US" dirty="0" smtClean="0"/>
              <a:t>Chocolate sauce</a:t>
            </a:r>
          </a:p>
          <a:p>
            <a:pPr lvl="1"/>
            <a:r>
              <a:rPr lang="en-US" dirty="0" smtClean="0"/>
              <a:t>Papaya sorbet</a:t>
            </a:r>
          </a:p>
          <a:p>
            <a:pPr lvl="1"/>
            <a:r>
              <a:rPr lang="en-US" dirty="0" smtClean="0"/>
              <a:t>Red spun sugar nest</a:t>
            </a:r>
          </a:p>
          <a:p>
            <a:pPr lvl="1"/>
            <a:r>
              <a:rPr lang="en-US" dirty="0" err="1" smtClean="0"/>
              <a:t>Hippen</a:t>
            </a:r>
            <a:r>
              <a:rPr lang="en-US" dirty="0" smtClean="0"/>
              <a:t> curl cookie</a:t>
            </a:r>
          </a:p>
          <a:p>
            <a:pPr lvl="1"/>
            <a:r>
              <a:rPr lang="en-US" dirty="0" smtClean="0"/>
              <a:t>Papaya slices</a:t>
            </a:r>
          </a:p>
          <a:p>
            <a:pPr lvl="1"/>
            <a:r>
              <a:rPr lang="en-US" dirty="0" smtClean="0"/>
              <a:t>White chocolate ring</a:t>
            </a:r>
          </a:p>
          <a:p>
            <a:pPr lvl="1"/>
            <a:r>
              <a:rPr lang="en-US" dirty="0" smtClean="0"/>
              <a:t>Dark chocolate stick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0"/>
            <a:ext cx="7125113" cy="137159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Chocolate and Banana Pate with Papaya Sorbet, Curl Cookies, and Chocolate Sauce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2" y="1806575"/>
            <a:ext cx="2943196" cy="4052888"/>
          </a:xfrm>
        </p:spPr>
      </p:pic>
    </p:spTree>
    <p:extLst>
      <p:ext uri="{BB962C8B-B14F-4D97-AF65-F5344CB8AC3E}">
        <p14:creationId xmlns:p14="http://schemas.microsoft.com/office/powerpoint/2010/main" val="4192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White Chocolate Mousse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and Raspberry Frost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Almond </a:t>
            </a:r>
            <a:r>
              <a:rPr lang="en-US" dirty="0" err="1" smtClean="0"/>
              <a:t>dacquoise</a:t>
            </a:r>
            <a:endParaRPr lang="en-US" dirty="0" smtClean="0"/>
          </a:p>
          <a:p>
            <a:pPr lvl="1"/>
            <a:r>
              <a:rPr lang="en-US" dirty="0" smtClean="0"/>
              <a:t>White chocolate mousse (with raspberries)</a:t>
            </a:r>
          </a:p>
          <a:p>
            <a:pPr lvl="1"/>
            <a:r>
              <a:rPr lang="en-US" dirty="0" smtClean="0"/>
              <a:t>Lime Broth</a:t>
            </a:r>
          </a:p>
          <a:p>
            <a:pPr lvl="1"/>
            <a:r>
              <a:rPr lang="en-US" dirty="0" smtClean="0"/>
              <a:t>Lime Zest</a:t>
            </a:r>
          </a:p>
          <a:p>
            <a:pPr lvl="1"/>
            <a:r>
              <a:rPr lang="en-US" dirty="0" smtClean="0"/>
              <a:t>Chocolate Transfer curls</a:t>
            </a:r>
          </a:p>
          <a:p>
            <a:pPr lvl="1"/>
            <a:r>
              <a:rPr lang="en-US" dirty="0" err="1" smtClean="0"/>
              <a:t>Hippen</a:t>
            </a:r>
            <a:r>
              <a:rPr lang="en-US" dirty="0" smtClean="0"/>
              <a:t> cookies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4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Chocolate Mousse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Raspberry Frost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2" y="1806575"/>
            <a:ext cx="2943196" cy="4052888"/>
          </a:xfrm>
        </p:spPr>
      </p:pic>
    </p:spTree>
    <p:extLst>
      <p:ext uri="{BB962C8B-B14F-4D97-AF65-F5344CB8AC3E}">
        <p14:creationId xmlns:p14="http://schemas.microsoft.com/office/powerpoint/2010/main" val="933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Banana and Star Anise Cream Tart with Chocolate Cigar and Sugar Smoke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Short dough cookies</a:t>
            </a:r>
          </a:p>
          <a:p>
            <a:pPr lvl="1"/>
            <a:r>
              <a:rPr lang="en-US" dirty="0" smtClean="0"/>
              <a:t>Caramel-Orange sauce</a:t>
            </a:r>
          </a:p>
          <a:p>
            <a:pPr lvl="1"/>
            <a:r>
              <a:rPr lang="en-US" dirty="0" smtClean="0"/>
              <a:t>Phyllo-wrapped bananas</a:t>
            </a:r>
          </a:p>
          <a:p>
            <a:pPr lvl="1"/>
            <a:r>
              <a:rPr lang="en-US" dirty="0" smtClean="0"/>
              <a:t>Star Anise whipped cream</a:t>
            </a:r>
          </a:p>
          <a:p>
            <a:pPr lvl="1"/>
            <a:r>
              <a:rPr lang="en-US" dirty="0" smtClean="0"/>
              <a:t>Banana slices (to be caramelized)</a:t>
            </a:r>
          </a:p>
          <a:p>
            <a:pPr lvl="1"/>
            <a:r>
              <a:rPr lang="en-US" dirty="0" smtClean="0"/>
              <a:t>Chocolate cigars with sugar smoke</a:t>
            </a:r>
          </a:p>
          <a:p>
            <a:pPr lvl="1"/>
            <a:r>
              <a:rPr lang="en-US" dirty="0" smtClean="0"/>
              <a:t>Batonnets of melons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Banana and Star Anise Cream Tart with Chocolate Cigar and Sugar Smoke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2" y="1806575"/>
            <a:ext cx="2943196" cy="4052888"/>
          </a:xfrm>
        </p:spPr>
      </p:pic>
    </p:spTree>
    <p:extLst>
      <p:ext uri="{BB962C8B-B14F-4D97-AF65-F5344CB8AC3E}">
        <p14:creationId xmlns:p14="http://schemas.microsoft.com/office/powerpoint/2010/main" val="34258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Appeal to the guests’ 5 senses</a:t>
            </a:r>
          </a:p>
          <a:p>
            <a:r>
              <a:rPr lang="en-US" sz="2400" b="1" dirty="0" smtClean="0"/>
              <a:t>Sight &amp; Smell &amp; Touch</a:t>
            </a:r>
          </a:p>
          <a:p>
            <a:r>
              <a:rPr lang="en-US" sz="2400" dirty="0" smtClean="0"/>
              <a:t>Sound </a:t>
            </a:r>
            <a:r>
              <a:rPr lang="en-US" sz="2400" b="1" dirty="0" smtClean="0"/>
              <a:t>&amp; Taste</a:t>
            </a:r>
          </a:p>
          <a:p>
            <a:r>
              <a:rPr lang="en-US" sz="2400" dirty="0" smtClean="0"/>
              <a:t>5 P’s</a:t>
            </a:r>
          </a:p>
          <a:p>
            <a:pPr lvl="1"/>
            <a:r>
              <a:rPr lang="en-US" sz="2000" dirty="0" smtClean="0"/>
              <a:t>Proper Planning Prevents Poor Performance</a:t>
            </a:r>
          </a:p>
        </p:txBody>
      </p:sp>
    </p:spTree>
    <p:extLst>
      <p:ext uri="{BB962C8B-B14F-4D97-AF65-F5344CB8AC3E}">
        <p14:creationId xmlns:p14="http://schemas.microsoft.com/office/powerpoint/2010/main" val="29628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Conceiving Plated Desserts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Appeal to the diner’s 5 senses: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Sight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Smell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Touch (Temperature, Texture)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Sound (Texture)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Taste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0005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 of our senses carry positive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or negative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personal responses to the brain.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Sight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do guests see when they enter a restaurant?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Décor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guests and their food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Servers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Menu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9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are your expectations?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10182"/>
            <a:ext cx="4057650" cy="367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7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the actual dessert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Shapes</a:t>
            </a:r>
          </a:p>
          <a:p>
            <a:pPr lvl="1"/>
            <a:r>
              <a:rPr lang="en-US" dirty="0" smtClean="0"/>
              <a:t>Elegant, unusual, attractive</a:t>
            </a:r>
          </a:p>
          <a:p>
            <a:r>
              <a:rPr lang="en-US" sz="2000" dirty="0" smtClean="0"/>
              <a:t>Color</a:t>
            </a:r>
          </a:p>
          <a:p>
            <a:pPr lvl="1"/>
            <a:r>
              <a:rPr lang="en-US" dirty="0" smtClean="0"/>
              <a:t>Various or monochromatic?</a:t>
            </a:r>
          </a:p>
          <a:p>
            <a:r>
              <a:rPr lang="en-US" sz="2000" dirty="0" smtClean="0"/>
              <a:t>Neatness</a:t>
            </a:r>
          </a:p>
          <a:p>
            <a:pPr lvl="1"/>
            <a:r>
              <a:rPr lang="en-US" dirty="0" smtClean="0"/>
              <a:t>Clean plate / No food on the rims?</a:t>
            </a:r>
          </a:p>
          <a:p>
            <a:r>
              <a:rPr lang="en-US" sz="2000" dirty="0" smtClean="0"/>
              <a:t>Temperature ???!!</a:t>
            </a:r>
          </a:p>
          <a:p>
            <a:pPr lvl="1"/>
            <a:r>
              <a:rPr lang="en-US" sz="1800" dirty="0" smtClean="0"/>
              <a:t>Sweaty / Melting </a:t>
            </a:r>
          </a:p>
          <a:p>
            <a:pPr lvl="1"/>
            <a:r>
              <a:rPr lang="en-US" sz="1800" dirty="0" smtClean="0"/>
              <a:t>Frozen Cheesecake</a:t>
            </a:r>
          </a:p>
        </p:txBody>
      </p:sp>
    </p:spTree>
    <p:extLst>
      <p:ext uri="{BB962C8B-B14F-4D97-AF65-F5344CB8AC3E}">
        <p14:creationId xmlns:p14="http://schemas.microsoft.com/office/powerpoint/2010/main" val="329864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strong tie-in to memory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day of school</a:t>
            </a:r>
          </a:p>
          <a:p>
            <a:pPr lvl="1"/>
            <a:r>
              <a:rPr lang="en-US" dirty="0" smtClean="0"/>
              <a:t>Fresh rain </a:t>
            </a:r>
          </a:p>
          <a:p>
            <a:pPr lvl="1"/>
            <a:r>
              <a:rPr lang="en-US" dirty="0" smtClean="0"/>
              <a:t>Yeast dough</a:t>
            </a:r>
          </a:p>
          <a:p>
            <a:pPr lvl="1"/>
            <a:r>
              <a:rPr lang="en-US" dirty="0" smtClean="0"/>
              <a:t>Freshly baked cinnamon rolls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838876"/>
          </a:xfrm>
        </p:spPr>
        <p:txBody>
          <a:bodyPr/>
          <a:lstStyle/>
          <a:p>
            <a:pPr algn="ctr"/>
            <a:r>
              <a:rPr lang="en-US" dirty="0" smtClean="0"/>
              <a:t>What should the guest perceive at this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Freshness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21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299</TotalTime>
  <Words>786</Words>
  <Application>Microsoft Office PowerPoint</Application>
  <PresentationFormat>On-screen Show (4:3)</PresentationFormat>
  <Paragraphs>205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Autumn</vt:lpstr>
      <vt:lpstr>Plated Desserts </vt:lpstr>
      <vt:lpstr>About me…</vt:lpstr>
      <vt:lpstr>What is Hospitality about?</vt:lpstr>
      <vt:lpstr>Conceiving Plated Desserts</vt:lpstr>
      <vt:lpstr>Sight</vt:lpstr>
      <vt:lpstr>What are your expectations?</vt:lpstr>
      <vt:lpstr>Seeing the actual dessert</vt:lpstr>
      <vt:lpstr>Smell</vt:lpstr>
      <vt:lpstr>What should the guest perceive at this point?</vt:lpstr>
      <vt:lpstr>Crème Brulee</vt:lpstr>
      <vt:lpstr>Touch / temperature / texture</vt:lpstr>
      <vt:lpstr>Sound / texture</vt:lpstr>
      <vt:lpstr>Taste</vt:lpstr>
      <vt:lpstr>Sensory Chart</vt:lpstr>
      <vt:lpstr>Chocolate Custard Spiced Island </vt:lpstr>
      <vt:lpstr>Proper Planning Prevents Poor Performance</vt:lpstr>
      <vt:lpstr>Daily prep</vt:lpstr>
      <vt:lpstr>Service</vt:lpstr>
      <vt:lpstr>Chocolate Custard Spiced Island</vt:lpstr>
      <vt:lpstr>Analysis of Spiced Island</vt:lpstr>
      <vt:lpstr>Inferno of Chocolate Espresso Mousse</vt:lpstr>
      <vt:lpstr>Inferno of Chocolate Espresso Mousse</vt:lpstr>
      <vt:lpstr>Pineapple Napoleon with Coconut Sorbet, Banana Soft Custard, and Caramel-Rum Sauce</vt:lpstr>
      <vt:lpstr>Pineapple Napoleon with Coconut Sorbet, Banana Soft Custard, and Caramel-Rum Sauce</vt:lpstr>
      <vt:lpstr>Blackberry Bavarian with White Chocolate Lattice and Spiced Citrus Sauce</vt:lpstr>
      <vt:lpstr>Blackberry Bavarian with White Chocolate Lattice and Spiced Citrus Sauce</vt:lpstr>
      <vt:lpstr>Hemisphere of Chocolate</vt:lpstr>
      <vt:lpstr>Hemisphere of Chocolate</vt:lpstr>
      <vt:lpstr>Rice Pudding Mousse</vt:lpstr>
      <vt:lpstr>Rice Pudding Mousse</vt:lpstr>
      <vt:lpstr>Pumpkin Mousse with Cabernet Sauvignon Sun-Dried Cherry Sauce</vt:lpstr>
      <vt:lpstr>Pumpkin Mousse with Cabernet Sauvignon Sun-Dried Cherry Sauce</vt:lpstr>
      <vt:lpstr>Chocolate and Banana Pate with Papaya Sorbet, Curl Cookies, and Chocolate Sauce</vt:lpstr>
      <vt:lpstr>Chocolate and Banana Pate with Papaya Sorbet, Curl Cookies, and Chocolate Sauce</vt:lpstr>
      <vt:lpstr>White Chocolate Mousse  and Raspberry Frost</vt:lpstr>
      <vt:lpstr>White Chocolate Mousse  and Raspberry Frost</vt:lpstr>
      <vt:lpstr>Banana and Star Anise Cream Tart with Chocolate Cigar and Sugar Smoke</vt:lpstr>
      <vt:lpstr>Banana and Star Anise Cream Tart with Chocolate Cigar and Sugar Smoke</vt:lpstr>
      <vt:lpstr>Review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Plated Desserts </dc:title>
  <dc:creator>Kozar</dc:creator>
  <cp:lastModifiedBy>James Blanchard</cp:lastModifiedBy>
  <cp:revision>23</cp:revision>
  <dcterms:created xsi:type="dcterms:W3CDTF">2013-06-11T19:29:33Z</dcterms:created>
  <dcterms:modified xsi:type="dcterms:W3CDTF">2013-06-14T15:40:16Z</dcterms:modified>
</cp:coreProperties>
</file>